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3" r:id="rId4"/>
    <p:sldId id="274" r:id="rId5"/>
    <p:sldId id="275" r:id="rId6"/>
    <p:sldId id="271" r:id="rId7"/>
    <p:sldId id="259" r:id="rId8"/>
    <p:sldId id="272" r:id="rId9"/>
    <p:sldId id="260" r:id="rId10"/>
    <p:sldId id="261" r:id="rId11"/>
    <p:sldId id="276" r:id="rId12"/>
    <p:sldId id="277" r:id="rId13"/>
    <p:sldId id="262" r:id="rId14"/>
    <p:sldId id="263" r:id="rId15"/>
    <p:sldId id="265" r:id="rId16"/>
    <p:sldId id="264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46044-EB11-43FF-9152-3D5EE27DF99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496BCD-0827-4EDD-95C2-F13CBE52E5E7}">
      <dgm:prSet custT="1"/>
      <dgm:spPr>
        <a:ln w="15875">
          <a:solidFill>
            <a:scrgbClr r="0" g="0" b="0">
              <a:alpha val="25000"/>
            </a:scrgbClr>
          </a:solidFill>
        </a:ln>
      </dgm:spPr>
      <dgm:t>
        <a:bodyPr/>
        <a:lstStyle/>
        <a:p>
          <a:r>
            <a:rPr lang="en-US" sz="1800"/>
            <a:t>Figure out the circuit graph you want</a:t>
          </a:r>
        </a:p>
      </dgm:t>
    </dgm:pt>
    <dgm:pt modelId="{F4FF2613-4EC4-4327-89EE-545ED2CEA74A}" type="parTrans" cxnId="{3AFFD239-FC6C-4886-989B-71244901DFEC}">
      <dgm:prSet/>
      <dgm:spPr/>
      <dgm:t>
        <a:bodyPr/>
        <a:lstStyle/>
        <a:p>
          <a:endParaRPr lang="en-US" sz="2800"/>
        </a:p>
      </dgm:t>
    </dgm:pt>
    <dgm:pt modelId="{60737B2F-D385-46B7-84F2-07C943B98277}" type="sibTrans" cxnId="{3AFFD239-FC6C-4886-989B-71244901DFEC}">
      <dgm:prSet custT="1"/>
      <dgm:spPr>
        <a:ln w="15875"/>
      </dgm:spPr>
      <dgm:t>
        <a:bodyPr/>
        <a:lstStyle/>
        <a:p>
          <a:endParaRPr lang="en-US" sz="800"/>
        </a:p>
      </dgm:t>
    </dgm:pt>
    <dgm:pt modelId="{1351EFD6-1713-4D8C-8511-281EF9EF1AD5}">
      <dgm:prSet custT="1"/>
      <dgm:spPr>
        <a:ln w="15875">
          <a:solidFill>
            <a:scrgbClr r="0" g="0" b="0">
              <a:alpha val="25000"/>
            </a:scrgbClr>
          </a:solidFill>
        </a:ln>
      </dgm:spPr>
      <dgm:t>
        <a:bodyPr/>
        <a:lstStyle/>
        <a:p>
          <a:r>
            <a:rPr lang="en-US" sz="1800" dirty="0"/>
            <a:t>Does a physical layout element exist that implements it? If not, invent it.</a:t>
          </a:r>
        </a:p>
      </dgm:t>
    </dgm:pt>
    <dgm:pt modelId="{11F0675C-D178-4C54-B086-9D4EE85E122F}" type="parTrans" cxnId="{4A746E50-D880-4118-A24C-03EC2330F3BE}">
      <dgm:prSet/>
      <dgm:spPr/>
      <dgm:t>
        <a:bodyPr/>
        <a:lstStyle/>
        <a:p>
          <a:endParaRPr lang="en-US" sz="2800"/>
        </a:p>
      </dgm:t>
    </dgm:pt>
    <dgm:pt modelId="{FE5AC22C-0019-45CB-AF17-151F24F7515E}" type="sibTrans" cxnId="{4A746E50-D880-4118-A24C-03EC2330F3BE}">
      <dgm:prSet custT="1"/>
      <dgm:spPr>
        <a:ln w="15875"/>
      </dgm:spPr>
      <dgm:t>
        <a:bodyPr/>
        <a:lstStyle/>
        <a:p>
          <a:endParaRPr lang="en-US" sz="800"/>
        </a:p>
      </dgm:t>
    </dgm:pt>
    <dgm:pt modelId="{AF252EC4-0447-4DD3-9543-A67AC9B7F874}">
      <dgm:prSet custT="1"/>
      <dgm:spPr>
        <a:ln w="15875">
          <a:solidFill>
            <a:scrgbClr r="0" g="0" b="0">
              <a:alpha val="25000"/>
            </a:scrgbClr>
          </a:solidFill>
        </a:ln>
      </dgm:spPr>
      <dgm:t>
        <a:bodyPr/>
        <a:lstStyle/>
        <a:p>
          <a:r>
            <a:rPr lang="en-US" sz="1800"/>
            <a:t>Create a layout</a:t>
          </a:r>
        </a:p>
      </dgm:t>
    </dgm:pt>
    <dgm:pt modelId="{2622AB3D-98BB-4B63-99C0-0B16706E3D27}" type="parTrans" cxnId="{7A3AC873-FC52-4709-BF0F-0FAB65F43E11}">
      <dgm:prSet/>
      <dgm:spPr/>
      <dgm:t>
        <a:bodyPr/>
        <a:lstStyle/>
        <a:p>
          <a:endParaRPr lang="en-US" sz="2800"/>
        </a:p>
      </dgm:t>
    </dgm:pt>
    <dgm:pt modelId="{68C381BA-0AD1-4537-8710-855ABEF303C9}" type="sibTrans" cxnId="{7A3AC873-FC52-4709-BF0F-0FAB65F43E11}">
      <dgm:prSet custT="1"/>
      <dgm:spPr>
        <a:ln w="15875"/>
      </dgm:spPr>
      <dgm:t>
        <a:bodyPr/>
        <a:lstStyle/>
        <a:p>
          <a:endParaRPr lang="en-US" sz="800"/>
        </a:p>
      </dgm:t>
    </dgm:pt>
    <dgm:pt modelId="{118F705E-ED1B-4E00-90F1-B94F9DC2628F}">
      <dgm:prSet custT="1"/>
      <dgm:spPr>
        <a:ln w="15875">
          <a:solidFill>
            <a:scrgbClr r="0" g="0" b="0">
              <a:alpha val="25000"/>
            </a:scrgbClr>
          </a:solidFill>
        </a:ln>
      </dgm:spPr>
      <dgm:t>
        <a:bodyPr/>
        <a:lstStyle/>
        <a:p>
          <a:pPr algn="ctr"/>
          <a:r>
            <a:rPr lang="en-US" sz="1800" dirty="0"/>
            <a:t>Plug into EM simulator, turn all the accuracy hyperparameters up as high as you can tolerate ($$$)</a:t>
          </a:r>
        </a:p>
      </dgm:t>
    </dgm:pt>
    <dgm:pt modelId="{A1292D20-6AE9-41C7-BA9B-271A1980B2B5}" type="parTrans" cxnId="{7A5FECD6-FD63-4F8A-A8A2-0476FDB68A08}">
      <dgm:prSet/>
      <dgm:spPr/>
      <dgm:t>
        <a:bodyPr/>
        <a:lstStyle/>
        <a:p>
          <a:endParaRPr lang="en-US" sz="2800"/>
        </a:p>
      </dgm:t>
    </dgm:pt>
    <dgm:pt modelId="{4925E4C2-3565-403D-8831-8269C4F7E7F7}" type="sibTrans" cxnId="{7A5FECD6-FD63-4F8A-A8A2-0476FDB68A08}">
      <dgm:prSet custT="1"/>
      <dgm:spPr>
        <a:ln w="15875"/>
      </dgm:spPr>
      <dgm:t>
        <a:bodyPr/>
        <a:lstStyle/>
        <a:p>
          <a:endParaRPr lang="en-US" sz="800"/>
        </a:p>
      </dgm:t>
    </dgm:pt>
    <dgm:pt modelId="{8DCB6AAE-4ACB-4597-8280-25B71002ACBB}">
      <dgm:prSet custT="1"/>
      <dgm:spPr>
        <a:ln w="15875">
          <a:solidFill>
            <a:scrgbClr r="0" g="0" b="0">
              <a:alpha val="25000"/>
            </a:scrgbClr>
          </a:solidFill>
        </a:ln>
      </dgm:spPr>
      <dgm:t>
        <a:bodyPr/>
        <a:lstStyle/>
        <a:p>
          <a:r>
            <a:rPr lang="en-US" sz="1800"/>
            <a:t>Extract circuit graph and/or effective Hamiltonian</a:t>
          </a:r>
        </a:p>
      </dgm:t>
    </dgm:pt>
    <dgm:pt modelId="{B388F257-FA0A-44CA-8DB1-97658A712056}" type="parTrans" cxnId="{DBB1635B-AC4F-4966-8FA9-089AEA16E4E0}">
      <dgm:prSet/>
      <dgm:spPr/>
      <dgm:t>
        <a:bodyPr/>
        <a:lstStyle/>
        <a:p>
          <a:endParaRPr lang="en-US" sz="2800"/>
        </a:p>
      </dgm:t>
    </dgm:pt>
    <dgm:pt modelId="{C8C17A11-EBCF-40D9-B772-2A803725C1B8}" type="sibTrans" cxnId="{DBB1635B-AC4F-4966-8FA9-089AEA16E4E0}">
      <dgm:prSet custT="1"/>
      <dgm:spPr>
        <a:ln w="15875"/>
      </dgm:spPr>
      <dgm:t>
        <a:bodyPr/>
        <a:lstStyle/>
        <a:p>
          <a:endParaRPr lang="en-US" sz="800"/>
        </a:p>
      </dgm:t>
    </dgm:pt>
    <dgm:pt modelId="{E1F22E54-EC31-4B24-858D-8C18276516EF}">
      <dgm:prSet custT="1"/>
      <dgm:spPr>
        <a:ln w="15875">
          <a:solidFill>
            <a:scrgbClr r="0" g="0" b="0">
              <a:alpha val="25000"/>
            </a:scrgbClr>
          </a:solidFill>
        </a:ln>
      </dgm:spPr>
      <dgm:t>
        <a:bodyPr/>
        <a:lstStyle/>
        <a:p>
          <a:r>
            <a:rPr lang="en-US" sz="1800"/>
            <a:t>Iterate until simulation hits target</a:t>
          </a:r>
        </a:p>
      </dgm:t>
    </dgm:pt>
    <dgm:pt modelId="{733C8A94-BF7A-41BF-9A9C-5F00366F1077}" type="parTrans" cxnId="{5AD1BBC0-3AF0-4515-AD2A-15D1339F31A8}">
      <dgm:prSet/>
      <dgm:spPr/>
      <dgm:t>
        <a:bodyPr/>
        <a:lstStyle/>
        <a:p>
          <a:endParaRPr lang="en-US" sz="2800"/>
        </a:p>
      </dgm:t>
    </dgm:pt>
    <dgm:pt modelId="{192CB275-E611-49C3-8739-0EDA2233332C}" type="sibTrans" cxnId="{5AD1BBC0-3AF0-4515-AD2A-15D1339F31A8}">
      <dgm:prSet custT="1"/>
      <dgm:spPr>
        <a:ln w="15875"/>
      </dgm:spPr>
      <dgm:t>
        <a:bodyPr/>
        <a:lstStyle/>
        <a:p>
          <a:endParaRPr lang="en-US" sz="800"/>
        </a:p>
      </dgm:t>
    </dgm:pt>
    <dgm:pt modelId="{8662F1CA-78D0-4282-9144-DAA82226BE35}">
      <dgm:prSet custT="1"/>
      <dgm:spPr>
        <a:ln w="15875">
          <a:solidFill>
            <a:scrgbClr r="0" g="0" b="0">
              <a:alpha val="25000"/>
            </a:scrgbClr>
          </a:solidFill>
        </a:ln>
      </dgm:spPr>
      <dgm:t>
        <a:bodyPr/>
        <a:lstStyle/>
        <a:p>
          <a:r>
            <a:rPr lang="en-US" sz="1800" dirty="0"/>
            <a:t>Do one more extra-accurate simulation at the end just to confirm</a:t>
          </a:r>
        </a:p>
      </dgm:t>
    </dgm:pt>
    <dgm:pt modelId="{03452C96-F677-4191-9310-689ABD65A053}" type="parTrans" cxnId="{C26AAAC2-145E-4576-B607-4EFD8D885CB5}">
      <dgm:prSet/>
      <dgm:spPr/>
      <dgm:t>
        <a:bodyPr/>
        <a:lstStyle/>
        <a:p>
          <a:endParaRPr lang="en-US" sz="2800"/>
        </a:p>
      </dgm:t>
    </dgm:pt>
    <dgm:pt modelId="{AAFFB80B-F7BD-42FB-8368-732C206D93A9}" type="sibTrans" cxnId="{C26AAAC2-145E-4576-B607-4EFD8D885CB5}">
      <dgm:prSet/>
      <dgm:spPr/>
      <dgm:t>
        <a:bodyPr/>
        <a:lstStyle/>
        <a:p>
          <a:endParaRPr lang="en-US" sz="2800"/>
        </a:p>
      </dgm:t>
    </dgm:pt>
    <dgm:pt modelId="{035D71B7-76E2-412D-8990-192D250F0DCE}">
      <dgm:prSet/>
      <dgm:spPr/>
      <dgm:t>
        <a:bodyPr/>
        <a:lstStyle/>
        <a:p>
          <a:r>
            <a:rPr lang="en-US" dirty="0"/>
            <a:t>…</a:t>
          </a:r>
        </a:p>
      </dgm:t>
    </dgm:pt>
    <dgm:pt modelId="{128E118A-4701-41D9-B985-24DF1D43CF50}" type="parTrans" cxnId="{F0A51218-53FA-4DE5-B11D-109D97D554E1}">
      <dgm:prSet/>
      <dgm:spPr/>
      <dgm:t>
        <a:bodyPr/>
        <a:lstStyle/>
        <a:p>
          <a:endParaRPr lang="en-US"/>
        </a:p>
      </dgm:t>
    </dgm:pt>
    <dgm:pt modelId="{CFE27206-82CC-4C04-A0C0-5607CBE57E3B}" type="sibTrans" cxnId="{F0A51218-53FA-4DE5-B11D-109D97D554E1}">
      <dgm:prSet/>
      <dgm:spPr>
        <a:ln w="15875"/>
      </dgm:spPr>
      <dgm:t>
        <a:bodyPr/>
        <a:lstStyle/>
        <a:p>
          <a:endParaRPr lang="en-US"/>
        </a:p>
      </dgm:t>
    </dgm:pt>
    <dgm:pt modelId="{48904CA0-8722-4E8F-8D95-5B9841A6D6A6}" type="pres">
      <dgm:prSet presAssocID="{E2146044-EB11-43FF-9152-3D5EE27DF990}" presName="Name0" presStyleCnt="0">
        <dgm:presLayoutVars>
          <dgm:dir/>
          <dgm:resizeHandles val="exact"/>
        </dgm:presLayoutVars>
      </dgm:prSet>
      <dgm:spPr/>
    </dgm:pt>
    <dgm:pt modelId="{1B543466-910F-434A-A762-4C49C01BC7E9}" type="pres">
      <dgm:prSet presAssocID="{DC496BCD-0827-4EDD-95C2-F13CBE52E5E7}" presName="node" presStyleLbl="node1" presStyleIdx="0" presStyleCnt="8">
        <dgm:presLayoutVars>
          <dgm:bulletEnabled val="1"/>
        </dgm:presLayoutVars>
      </dgm:prSet>
      <dgm:spPr/>
    </dgm:pt>
    <dgm:pt modelId="{45005F1E-9034-4658-B13F-E6D2EC531E78}" type="pres">
      <dgm:prSet presAssocID="{60737B2F-D385-46B7-84F2-07C943B98277}" presName="sibTrans" presStyleLbl="sibTrans1D1" presStyleIdx="0" presStyleCnt="7"/>
      <dgm:spPr/>
    </dgm:pt>
    <dgm:pt modelId="{63924107-A421-49E8-8608-282B49F34C1B}" type="pres">
      <dgm:prSet presAssocID="{60737B2F-D385-46B7-84F2-07C943B98277}" presName="connectorText" presStyleLbl="sibTrans1D1" presStyleIdx="0" presStyleCnt="7"/>
      <dgm:spPr/>
    </dgm:pt>
    <dgm:pt modelId="{269EE9F3-E70C-4955-98F1-C8AA77331EE5}" type="pres">
      <dgm:prSet presAssocID="{1351EFD6-1713-4D8C-8511-281EF9EF1AD5}" presName="node" presStyleLbl="node1" presStyleIdx="1" presStyleCnt="8">
        <dgm:presLayoutVars>
          <dgm:bulletEnabled val="1"/>
        </dgm:presLayoutVars>
      </dgm:prSet>
      <dgm:spPr/>
    </dgm:pt>
    <dgm:pt modelId="{1E6F18A4-441E-4FC8-A938-5C9848ABCEC4}" type="pres">
      <dgm:prSet presAssocID="{FE5AC22C-0019-45CB-AF17-151F24F7515E}" presName="sibTrans" presStyleLbl="sibTrans1D1" presStyleIdx="1" presStyleCnt="7"/>
      <dgm:spPr/>
    </dgm:pt>
    <dgm:pt modelId="{FB24A5EB-E5A1-45F0-A23F-2B9388C860C5}" type="pres">
      <dgm:prSet presAssocID="{FE5AC22C-0019-45CB-AF17-151F24F7515E}" presName="connectorText" presStyleLbl="sibTrans1D1" presStyleIdx="1" presStyleCnt="7"/>
      <dgm:spPr/>
    </dgm:pt>
    <dgm:pt modelId="{AF0FAB9D-85EB-4840-8CCE-9F1660D47144}" type="pres">
      <dgm:prSet presAssocID="{AF252EC4-0447-4DD3-9543-A67AC9B7F874}" presName="node" presStyleLbl="node1" presStyleIdx="2" presStyleCnt="8">
        <dgm:presLayoutVars>
          <dgm:bulletEnabled val="1"/>
        </dgm:presLayoutVars>
      </dgm:prSet>
      <dgm:spPr/>
    </dgm:pt>
    <dgm:pt modelId="{2A2C6730-008A-48CA-8F8B-4C768E2FFEBB}" type="pres">
      <dgm:prSet presAssocID="{68C381BA-0AD1-4537-8710-855ABEF303C9}" presName="sibTrans" presStyleLbl="sibTrans1D1" presStyleIdx="2" presStyleCnt="7"/>
      <dgm:spPr/>
    </dgm:pt>
    <dgm:pt modelId="{C880BA7D-4764-4611-AEC5-F0177D5195ED}" type="pres">
      <dgm:prSet presAssocID="{68C381BA-0AD1-4537-8710-855ABEF303C9}" presName="connectorText" presStyleLbl="sibTrans1D1" presStyleIdx="2" presStyleCnt="7"/>
      <dgm:spPr/>
    </dgm:pt>
    <dgm:pt modelId="{FFA50C5D-C094-48CD-B3CF-50B328715BE4}" type="pres">
      <dgm:prSet presAssocID="{118F705E-ED1B-4E00-90F1-B94F9DC2628F}" presName="node" presStyleLbl="node1" presStyleIdx="3" presStyleCnt="8">
        <dgm:presLayoutVars>
          <dgm:bulletEnabled val="1"/>
        </dgm:presLayoutVars>
      </dgm:prSet>
      <dgm:spPr/>
    </dgm:pt>
    <dgm:pt modelId="{F0708559-5DC6-4970-AEF7-432659B49675}" type="pres">
      <dgm:prSet presAssocID="{4925E4C2-3565-403D-8831-8269C4F7E7F7}" presName="sibTrans" presStyleLbl="sibTrans1D1" presStyleIdx="3" presStyleCnt="7"/>
      <dgm:spPr/>
    </dgm:pt>
    <dgm:pt modelId="{5C960897-08F9-4A41-A672-5053B9E1F4DF}" type="pres">
      <dgm:prSet presAssocID="{4925E4C2-3565-403D-8831-8269C4F7E7F7}" presName="connectorText" presStyleLbl="sibTrans1D1" presStyleIdx="3" presStyleCnt="7"/>
      <dgm:spPr/>
    </dgm:pt>
    <dgm:pt modelId="{CA1FEADD-89A5-4306-B576-1318972C17DE}" type="pres">
      <dgm:prSet presAssocID="{8DCB6AAE-4ACB-4597-8280-25B71002ACBB}" presName="node" presStyleLbl="node1" presStyleIdx="4" presStyleCnt="8">
        <dgm:presLayoutVars>
          <dgm:bulletEnabled val="1"/>
        </dgm:presLayoutVars>
      </dgm:prSet>
      <dgm:spPr/>
    </dgm:pt>
    <dgm:pt modelId="{A09B43F5-BE71-45A0-9D59-DF6F61C0B549}" type="pres">
      <dgm:prSet presAssocID="{C8C17A11-EBCF-40D9-B772-2A803725C1B8}" presName="sibTrans" presStyleLbl="sibTrans1D1" presStyleIdx="4" presStyleCnt="7"/>
      <dgm:spPr/>
    </dgm:pt>
    <dgm:pt modelId="{55669467-A440-43AF-B5BB-49C077999811}" type="pres">
      <dgm:prSet presAssocID="{C8C17A11-EBCF-40D9-B772-2A803725C1B8}" presName="connectorText" presStyleLbl="sibTrans1D1" presStyleIdx="4" presStyleCnt="7"/>
      <dgm:spPr/>
    </dgm:pt>
    <dgm:pt modelId="{5F9AD438-93DA-4639-ACC9-2CD843C2E6B6}" type="pres">
      <dgm:prSet presAssocID="{E1F22E54-EC31-4B24-858D-8C18276516EF}" presName="node" presStyleLbl="node1" presStyleIdx="5" presStyleCnt="8">
        <dgm:presLayoutVars>
          <dgm:bulletEnabled val="1"/>
        </dgm:presLayoutVars>
      </dgm:prSet>
      <dgm:spPr/>
    </dgm:pt>
    <dgm:pt modelId="{FA269637-752B-451C-81C5-296DB335F4D5}" type="pres">
      <dgm:prSet presAssocID="{192CB275-E611-49C3-8739-0EDA2233332C}" presName="sibTrans" presStyleLbl="sibTrans1D1" presStyleIdx="5" presStyleCnt="7"/>
      <dgm:spPr/>
    </dgm:pt>
    <dgm:pt modelId="{D16DDE40-DC75-4309-B08F-6D11DB09EA44}" type="pres">
      <dgm:prSet presAssocID="{192CB275-E611-49C3-8739-0EDA2233332C}" presName="connectorText" presStyleLbl="sibTrans1D1" presStyleIdx="5" presStyleCnt="7"/>
      <dgm:spPr/>
    </dgm:pt>
    <dgm:pt modelId="{7477F21D-73B0-4B27-B47E-06342B5FD677}" type="pres">
      <dgm:prSet presAssocID="{8662F1CA-78D0-4282-9144-DAA82226BE35}" presName="node" presStyleLbl="node1" presStyleIdx="6" presStyleCnt="8">
        <dgm:presLayoutVars>
          <dgm:bulletEnabled val="1"/>
        </dgm:presLayoutVars>
      </dgm:prSet>
      <dgm:spPr/>
    </dgm:pt>
    <dgm:pt modelId="{EF2EE0DC-FFDA-4C95-AF8E-DC4AFF59C200}" type="pres">
      <dgm:prSet presAssocID="{AAFFB80B-F7BD-42FB-8368-732C206D93A9}" presName="sibTrans" presStyleLbl="sibTrans1D1" presStyleIdx="6" presStyleCnt="7"/>
      <dgm:spPr/>
    </dgm:pt>
    <dgm:pt modelId="{14E003DF-C8D3-4352-8625-39D281290A47}" type="pres">
      <dgm:prSet presAssocID="{AAFFB80B-F7BD-42FB-8368-732C206D93A9}" presName="connectorText" presStyleLbl="sibTrans1D1" presStyleIdx="6" presStyleCnt="7"/>
      <dgm:spPr/>
    </dgm:pt>
    <dgm:pt modelId="{782765C9-F58C-485E-9B12-0D5696699C76}" type="pres">
      <dgm:prSet presAssocID="{035D71B7-76E2-412D-8990-192D250F0DCE}" presName="node" presStyleLbl="node1" presStyleIdx="7" presStyleCnt="8">
        <dgm:presLayoutVars>
          <dgm:bulletEnabled val="1"/>
        </dgm:presLayoutVars>
      </dgm:prSet>
      <dgm:spPr/>
    </dgm:pt>
  </dgm:ptLst>
  <dgm:cxnLst>
    <dgm:cxn modelId="{146B8105-04A9-499C-A0B6-EFCAB812EA38}" type="presOf" srcId="{60737B2F-D385-46B7-84F2-07C943B98277}" destId="{63924107-A421-49E8-8608-282B49F34C1B}" srcOrd="1" destOrd="0" presId="urn:microsoft.com/office/officeart/2016/7/layout/RepeatingBendingProcessNew"/>
    <dgm:cxn modelId="{89E0AC0E-A1F4-4C60-AF9B-C8DAA9035187}" type="presOf" srcId="{C8C17A11-EBCF-40D9-B772-2A803725C1B8}" destId="{55669467-A440-43AF-B5BB-49C077999811}" srcOrd="1" destOrd="0" presId="urn:microsoft.com/office/officeart/2016/7/layout/RepeatingBendingProcessNew"/>
    <dgm:cxn modelId="{E2303F10-FB10-405A-8D23-EC0186DD9CFA}" type="presOf" srcId="{192CB275-E611-49C3-8739-0EDA2233332C}" destId="{D16DDE40-DC75-4309-B08F-6D11DB09EA44}" srcOrd="1" destOrd="0" presId="urn:microsoft.com/office/officeart/2016/7/layout/RepeatingBendingProcessNew"/>
    <dgm:cxn modelId="{8D67C214-BD9D-431C-B483-EC4665B2E1FF}" type="presOf" srcId="{DC496BCD-0827-4EDD-95C2-F13CBE52E5E7}" destId="{1B543466-910F-434A-A762-4C49C01BC7E9}" srcOrd="0" destOrd="0" presId="urn:microsoft.com/office/officeart/2016/7/layout/RepeatingBendingProcessNew"/>
    <dgm:cxn modelId="{F0A51218-53FA-4DE5-B11D-109D97D554E1}" srcId="{E2146044-EB11-43FF-9152-3D5EE27DF990}" destId="{035D71B7-76E2-412D-8990-192D250F0DCE}" srcOrd="7" destOrd="0" parTransId="{128E118A-4701-41D9-B985-24DF1D43CF50}" sibTransId="{CFE27206-82CC-4C04-A0C0-5607CBE57E3B}"/>
    <dgm:cxn modelId="{A0E77419-2824-4568-B861-357E0213476C}" type="presOf" srcId="{035D71B7-76E2-412D-8990-192D250F0DCE}" destId="{782765C9-F58C-485E-9B12-0D5696699C76}" srcOrd="0" destOrd="0" presId="urn:microsoft.com/office/officeart/2016/7/layout/RepeatingBendingProcessNew"/>
    <dgm:cxn modelId="{33744422-2377-46A7-B2EE-13454E9D28DF}" type="presOf" srcId="{4925E4C2-3565-403D-8831-8269C4F7E7F7}" destId="{F0708559-5DC6-4970-AEF7-432659B49675}" srcOrd="0" destOrd="0" presId="urn:microsoft.com/office/officeart/2016/7/layout/RepeatingBendingProcessNew"/>
    <dgm:cxn modelId="{7D71382A-4D67-4C74-8E68-191418995807}" type="presOf" srcId="{4925E4C2-3565-403D-8831-8269C4F7E7F7}" destId="{5C960897-08F9-4A41-A672-5053B9E1F4DF}" srcOrd="1" destOrd="0" presId="urn:microsoft.com/office/officeart/2016/7/layout/RepeatingBendingProcessNew"/>
    <dgm:cxn modelId="{3AFFD239-FC6C-4886-989B-71244901DFEC}" srcId="{E2146044-EB11-43FF-9152-3D5EE27DF990}" destId="{DC496BCD-0827-4EDD-95C2-F13CBE52E5E7}" srcOrd="0" destOrd="0" parTransId="{F4FF2613-4EC4-4327-89EE-545ED2CEA74A}" sibTransId="{60737B2F-D385-46B7-84F2-07C943B98277}"/>
    <dgm:cxn modelId="{A683E33D-2972-4D1A-B0DD-96501F4A34EC}" type="presOf" srcId="{C8C17A11-EBCF-40D9-B772-2A803725C1B8}" destId="{A09B43F5-BE71-45A0-9D59-DF6F61C0B549}" srcOrd="0" destOrd="0" presId="urn:microsoft.com/office/officeart/2016/7/layout/RepeatingBendingProcessNew"/>
    <dgm:cxn modelId="{DBB1635B-AC4F-4966-8FA9-089AEA16E4E0}" srcId="{E2146044-EB11-43FF-9152-3D5EE27DF990}" destId="{8DCB6AAE-4ACB-4597-8280-25B71002ACBB}" srcOrd="4" destOrd="0" parTransId="{B388F257-FA0A-44CA-8DB1-97658A712056}" sibTransId="{C8C17A11-EBCF-40D9-B772-2A803725C1B8}"/>
    <dgm:cxn modelId="{DB478343-6A1B-4C0F-964B-F8E9F90773D1}" type="presOf" srcId="{AAFFB80B-F7BD-42FB-8368-732C206D93A9}" destId="{EF2EE0DC-FFDA-4C95-AF8E-DC4AFF59C200}" srcOrd="0" destOrd="0" presId="urn:microsoft.com/office/officeart/2016/7/layout/RepeatingBendingProcessNew"/>
    <dgm:cxn modelId="{3FBE4348-70AA-4A3D-B869-AA55C134F7EA}" type="presOf" srcId="{AAFFB80B-F7BD-42FB-8368-732C206D93A9}" destId="{14E003DF-C8D3-4352-8625-39D281290A47}" srcOrd="1" destOrd="0" presId="urn:microsoft.com/office/officeart/2016/7/layout/RepeatingBendingProcessNew"/>
    <dgm:cxn modelId="{DDCA8969-80E9-472B-A329-AE33AE9856C9}" type="presOf" srcId="{8DCB6AAE-4ACB-4597-8280-25B71002ACBB}" destId="{CA1FEADD-89A5-4306-B576-1318972C17DE}" srcOrd="0" destOrd="0" presId="urn:microsoft.com/office/officeart/2016/7/layout/RepeatingBendingProcessNew"/>
    <dgm:cxn modelId="{1104E34D-0B5B-4B33-A830-5DDB70146946}" type="presOf" srcId="{192CB275-E611-49C3-8739-0EDA2233332C}" destId="{FA269637-752B-451C-81C5-296DB335F4D5}" srcOrd="0" destOrd="0" presId="urn:microsoft.com/office/officeart/2016/7/layout/RepeatingBendingProcessNew"/>
    <dgm:cxn modelId="{4A746E50-D880-4118-A24C-03EC2330F3BE}" srcId="{E2146044-EB11-43FF-9152-3D5EE27DF990}" destId="{1351EFD6-1713-4D8C-8511-281EF9EF1AD5}" srcOrd="1" destOrd="0" parTransId="{11F0675C-D178-4C54-B086-9D4EE85E122F}" sibTransId="{FE5AC22C-0019-45CB-AF17-151F24F7515E}"/>
    <dgm:cxn modelId="{02587152-EBBC-4B90-AC3D-4B90B265525E}" type="presOf" srcId="{E2146044-EB11-43FF-9152-3D5EE27DF990}" destId="{48904CA0-8722-4E8F-8D95-5B9841A6D6A6}" srcOrd="0" destOrd="0" presId="urn:microsoft.com/office/officeart/2016/7/layout/RepeatingBendingProcessNew"/>
    <dgm:cxn modelId="{7A3AC873-FC52-4709-BF0F-0FAB65F43E11}" srcId="{E2146044-EB11-43FF-9152-3D5EE27DF990}" destId="{AF252EC4-0447-4DD3-9543-A67AC9B7F874}" srcOrd="2" destOrd="0" parTransId="{2622AB3D-98BB-4B63-99C0-0B16706E3D27}" sibTransId="{68C381BA-0AD1-4537-8710-855ABEF303C9}"/>
    <dgm:cxn modelId="{6839A178-E6FC-4F3E-964D-39B544EFD31B}" type="presOf" srcId="{68C381BA-0AD1-4537-8710-855ABEF303C9}" destId="{C880BA7D-4764-4611-AEC5-F0177D5195ED}" srcOrd="1" destOrd="0" presId="urn:microsoft.com/office/officeart/2016/7/layout/RepeatingBendingProcessNew"/>
    <dgm:cxn modelId="{7FC69A91-B618-4EDB-ACCE-1BA26DEB9DE7}" type="presOf" srcId="{118F705E-ED1B-4E00-90F1-B94F9DC2628F}" destId="{FFA50C5D-C094-48CD-B3CF-50B328715BE4}" srcOrd="0" destOrd="0" presId="urn:microsoft.com/office/officeart/2016/7/layout/RepeatingBendingProcessNew"/>
    <dgm:cxn modelId="{7764A4BD-BAED-4F6B-BF1E-B9BE69A7500A}" type="presOf" srcId="{68C381BA-0AD1-4537-8710-855ABEF303C9}" destId="{2A2C6730-008A-48CA-8F8B-4C768E2FFEBB}" srcOrd="0" destOrd="0" presId="urn:microsoft.com/office/officeart/2016/7/layout/RepeatingBendingProcessNew"/>
    <dgm:cxn modelId="{5AD1BBC0-3AF0-4515-AD2A-15D1339F31A8}" srcId="{E2146044-EB11-43FF-9152-3D5EE27DF990}" destId="{E1F22E54-EC31-4B24-858D-8C18276516EF}" srcOrd="5" destOrd="0" parTransId="{733C8A94-BF7A-41BF-9A9C-5F00366F1077}" sibTransId="{192CB275-E611-49C3-8739-0EDA2233332C}"/>
    <dgm:cxn modelId="{C26AAAC2-145E-4576-B607-4EFD8D885CB5}" srcId="{E2146044-EB11-43FF-9152-3D5EE27DF990}" destId="{8662F1CA-78D0-4282-9144-DAA82226BE35}" srcOrd="6" destOrd="0" parTransId="{03452C96-F677-4191-9310-689ABD65A053}" sibTransId="{AAFFB80B-F7BD-42FB-8368-732C206D93A9}"/>
    <dgm:cxn modelId="{9347FAC5-44B7-408E-AEF0-2B81B1F8F301}" type="presOf" srcId="{FE5AC22C-0019-45CB-AF17-151F24F7515E}" destId="{FB24A5EB-E5A1-45F0-A23F-2B9388C860C5}" srcOrd="1" destOrd="0" presId="urn:microsoft.com/office/officeart/2016/7/layout/RepeatingBendingProcessNew"/>
    <dgm:cxn modelId="{FDDEE0CF-E321-4D6A-A289-83A35ED1E979}" type="presOf" srcId="{E1F22E54-EC31-4B24-858D-8C18276516EF}" destId="{5F9AD438-93DA-4639-ACC9-2CD843C2E6B6}" srcOrd="0" destOrd="0" presId="urn:microsoft.com/office/officeart/2016/7/layout/RepeatingBendingProcessNew"/>
    <dgm:cxn modelId="{7A5FECD6-FD63-4F8A-A8A2-0476FDB68A08}" srcId="{E2146044-EB11-43FF-9152-3D5EE27DF990}" destId="{118F705E-ED1B-4E00-90F1-B94F9DC2628F}" srcOrd="3" destOrd="0" parTransId="{A1292D20-6AE9-41C7-BA9B-271A1980B2B5}" sibTransId="{4925E4C2-3565-403D-8831-8269C4F7E7F7}"/>
    <dgm:cxn modelId="{6C5D0FE2-3DBB-4A6B-AABB-3D3ADDA52E61}" type="presOf" srcId="{AF252EC4-0447-4DD3-9543-A67AC9B7F874}" destId="{AF0FAB9D-85EB-4840-8CCE-9F1660D47144}" srcOrd="0" destOrd="0" presId="urn:microsoft.com/office/officeart/2016/7/layout/RepeatingBendingProcessNew"/>
    <dgm:cxn modelId="{1351B0E4-481C-404F-B9D6-4D77EC7A7258}" type="presOf" srcId="{FE5AC22C-0019-45CB-AF17-151F24F7515E}" destId="{1E6F18A4-441E-4FC8-A938-5C9848ABCEC4}" srcOrd="0" destOrd="0" presId="urn:microsoft.com/office/officeart/2016/7/layout/RepeatingBendingProcessNew"/>
    <dgm:cxn modelId="{18BC92EA-E060-4BC5-8F2A-6E907DFDF306}" type="presOf" srcId="{8662F1CA-78D0-4282-9144-DAA82226BE35}" destId="{7477F21D-73B0-4B27-B47E-06342B5FD677}" srcOrd="0" destOrd="0" presId="urn:microsoft.com/office/officeart/2016/7/layout/RepeatingBendingProcessNew"/>
    <dgm:cxn modelId="{93677CEB-1E8D-4ECB-9337-C4EF61535A4A}" type="presOf" srcId="{1351EFD6-1713-4D8C-8511-281EF9EF1AD5}" destId="{269EE9F3-E70C-4955-98F1-C8AA77331EE5}" srcOrd="0" destOrd="0" presId="urn:microsoft.com/office/officeart/2016/7/layout/RepeatingBendingProcessNew"/>
    <dgm:cxn modelId="{47F117ED-BB68-4425-9670-AEBE2667ED30}" type="presOf" srcId="{60737B2F-D385-46B7-84F2-07C943B98277}" destId="{45005F1E-9034-4658-B13F-E6D2EC531E78}" srcOrd="0" destOrd="0" presId="urn:microsoft.com/office/officeart/2016/7/layout/RepeatingBendingProcessNew"/>
    <dgm:cxn modelId="{E798BBB3-7569-4184-B396-86B64023DBF1}" type="presParOf" srcId="{48904CA0-8722-4E8F-8D95-5B9841A6D6A6}" destId="{1B543466-910F-434A-A762-4C49C01BC7E9}" srcOrd="0" destOrd="0" presId="urn:microsoft.com/office/officeart/2016/7/layout/RepeatingBendingProcessNew"/>
    <dgm:cxn modelId="{28CA7280-CBF9-4BE6-9970-EB9F8BD8C106}" type="presParOf" srcId="{48904CA0-8722-4E8F-8D95-5B9841A6D6A6}" destId="{45005F1E-9034-4658-B13F-E6D2EC531E78}" srcOrd="1" destOrd="0" presId="urn:microsoft.com/office/officeart/2016/7/layout/RepeatingBendingProcessNew"/>
    <dgm:cxn modelId="{FFD744EC-A897-4575-9DDB-907C347BD60B}" type="presParOf" srcId="{45005F1E-9034-4658-B13F-E6D2EC531E78}" destId="{63924107-A421-49E8-8608-282B49F34C1B}" srcOrd="0" destOrd="0" presId="urn:microsoft.com/office/officeart/2016/7/layout/RepeatingBendingProcessNew"/>
    <dgm:cxn modelId="{1025215E-AF49-4F81-A97D-6CDD192DD327}" type="presParOf" srcId="{48904CA0-8722-4E8F-8D95-5B9841A6D6A6}" destId="{269EE9F3-E70C-4955-98F1-C8AA77331EE5}" srcOrd="2" destOrd="0" presId="urn:microsoft.com/office/officeart/2016/7/layout/RepeatingBendingProcessNew"/>
    <dgm:cxn modelId="{72F055F1-30B2-423E-BF7F-91E15EBF18AE}" type="presParOf" srcId="{48904CA0-8722-4E8F-8D95-5B9841A6D6A6}" destId="{1E6F18A4-441E-4FC8-A938-5C9848ABCEC4}" srcOrd="3" destOrd="0" presId="urn:microsoft.com/office/officeart/2016/7/layout/RepeatingBendingProcessNew"/>
    <dgm:cxn modelId="{B456D190-CC14-4556-8E80-C1F0D77E5150}" type="presParOf" srcId="{1E6F18A4-441E-4FC8-A938-5C9848ABCEC4}" destId="{FB24A5EB-E5A1-45F0-A23F-2B9388C860C5}" srcOrd="0" destOrd="0" presId="urn:microsoft.com/office/officeart/2016/7/layout/RepeatingBendingProcessNew"/>
    <dgm:cxn modelId="{7C465B90-E32F-45CB-8717-E632C66D9AA3}" type="presParOf" srcId="{48904CA0-8722-4E8F-8D95-5B9841A6D6A6}" destId="{AF0FAB9D-85EB-4840-8CCE-9F1660D47144}" srcOrd="4" destOrd="0" presId="urn:microsoft.com/office/officeart/2016/7/layout/RepeatingBendingProcessNew"/>
    <dgm:cxn modelId="{685730EC-1D16-4A3F-96B4-0CE5787B4389}" type="presParOf" srcId="{48904CA0-8722-4E8F-8D95-5B9841A6D6A6}" destId="{2A2C6730-008A-48CA-8F8B-4C768E2FFEBB}" srcOrd="5" destOrd="0" presId="urn:microsoft.com/office/officeart/2016/7/layout/RepeatingBendingProcessNew"/>
    <dgm:cxn modelId="{79FB2F6C-2116-438E-BCED-01AEB099B033}" type="presParOf" srcId="{2A2C6730-008A-48CA-8F8B-4C768E2FFEBB}" destId="{C880BA7D-4764-4611-AEC5-F0177D5195ED}" srcOrd="0" destOrd="0" presId="urn:microsoft.com/office/officeart/2016/7/layout/RepeatingBendingProcessNew"/>
    <dgm:cxn modelId="{AC9FF4BE-5272-40FF-873B-0C86D80354AB}" type="presParOf" srcId="{48904CA0-8722-4E8F-8D95-5B9841A6D6A6}" destId="{FFA50C5D-C094-48CD-B3CF-50B328715BE4}" srcOrd="6" destOrd="0" presId="urn:microsoft.com/office/officeart/2016/7/layout/RepeatingBendingProcessNew"/>
    <dgm:cxn modelId="{B16C0638-FC48-4473-9835-79A32E16B7D9}" type="presParOf" srcId="{48904CA0-8722-4E8F-8D95-5B9841A6D6A6}" destId="{F0708559-5DC6-4970-AEF7-432659B49675}" srcOrd="7" destOrd="0" presId="urn:microsoft.com/office/officeart/2016/7/layout/RepeatingBendingProcessNew"/>
    <dgm:cxn modelId="{A150F286-5E1A-42FF-9C5A-8E7207298FAC}" type="presParOf" srcId="{F0708559-5DC6-4970-AEF7-432659B49675}" destId="{5C960897-08F9-4A41-A672-5053B9E1F4DF}" srcOrd="0" destOrd="0" presId="urn:microsoft.com/office/officeart/2016/7/layout/RepeatingBendingProcessNew"/>
    <dgm:cxn modelId="{C00DC392-9908-46F0-B938-59D9B5BF86B1}" type="presParOf" srcId="{48904CA0-8722-4E8F-8D95-5B9841A6D6A6}" destId="{CA1FEADD-89A5-4306-B576-1318972C17DE}" srcOrd="8" destOrd="0" presId="urn:microsoft.com/office/officeart/2016/7/layout/RepeatingBendingProcessNew"/>
    <dgm:cxn modelId="{0486E512-4B92-4D84-9783-3FB18D6D1147}" type="presParOf" srcId="{48904CA0-8722-4E8F-8D95-5B9841A6D6A6}" destId="{A09B43F5-BE71-45A0-9D59-DF6F61C0B549}" srcOrd="9" destOrd="0" presId="urn:microsoft.com/office/officeart/2016/7/layout/RepeatingBendingProcessNew"/>
    <dgm:cxn modelId="{69D5DAE6-9049-48D6-8B9C-337C3620D106}" type="presParOf" srcId="{A09B43F5-BE71-45A0-9D59-DF6F61C0B549}" destId="{55669467-A440-43AF-B5BB-49C077999811}" srcOrd="0" destOrd="0" presId="urn:microsoft.com/office/officeart/2016/7/layout/RepeatingBendingProcessNew"/>
    <dgm:cxn modelId="{3D639056-9874-4B78-B3B1-31CBF3DBB50C}" type="presParOf" srcId="{48904CA0-8722-4E8F-8D95-5B9841A6D6A6}" destId="{5F9AD438-93DA-4639-ACC9-2CD843C2E6B6}" srcOrd="10" destOrd="0" presId="urn:microsoft.com/office/officeart/2016/7/layout/RepeatingBendingProcessNew"/>
    <dgm:cxn modelId="{0238AAE9-ED62-4097-856D-F182D1C55AB7}" type="presParOf" srcId="{48904CA0-8722-4E8F-8D95-5B9841A6D6A6}" destId="{FA269637-752B-451C-81C5-296DB335F4D5}" srcOrd="11" destOrd="0" presId="urn:microsoft.com/office/officeart/2016/7/layout/RepeatingBendingProcessNew"/>
    <dgm:cxn modelId="{D4F19F6B-3845-4956-AD96-6922B6885146}" type="presParOf" srcId="{FA269637-752B-451C-81C5-296DB335F4D5}" destId="{D16DDE40-DC75-4309-B08F-6D11DB09EA44}" srcOrd="0" destOrd="0" presId="urn:microsoft.com/office/officeart/2016/7/layout/RepeatingBendingProcessNew"/>
    <dgm:cxn modelId="{902F83E2-40B1-4F84-840D-A7E917802A5E}" type="presParOf" srcId="{48904CA0-8722-4E8F-8D95-5B9841A6D6A6}" destId="{7477F21D-73B0-4B27-B47E-06342B5FD677}" srcOrd="12" destOrd="0" presId="urn:microsoft.com/office/officeart/2016/7/layout/RepeatingBendingProcessNew"/>
    <dgm:cxn modelId="{AD4AC6A2-A735-4201-8176-703AB96E38B2}" type="presParOf" srcId="{48904CA0-8722-4E8F-8D95-5B9841A6D6A6}" destId="{EF2EE0DC-FFDA-4C95-AF8E-DC4AFF59C200}" srcOrd="13" destOrd="0" presId="urn:microsoft.com/office/officeart/2016/7/layout/RepeatingBendingProcessNew"/>
    <dgm:cxn modelId="{29AFDD77-41B6-49B9-9B7E-81D20620A3D7}" type="presParOf" srcId="{EF2EE0DC-FFDA-4C95-AF8E-DC4AFF59C200}" destId="{14E003DF-C8D3-4352-8625-39D281290A47}" srcOrd="0" destOrd="0" presId="urn:microsoft.com/office/officeart/2016/7/layout/RepeatingBendingProcessNew"/>
    <dgm:cxn modelId="{16DBA1D5-ADE3-49BE-BF29-D697022C1DBC}" type="presParOf" srcId="{48904CA0-8722-4E8F-8D95-5B9841A6D6A6}" destId="{782765C9-F58C-485E-9B12-0D5696699C76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CE227-24D4-4A74-902A-120EC385611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6637A-854B-4837-83AB-0D1C145CEFB5}">
      <dgm:prSet/>
      <dgm:spPr/>
      <dgm:t>
        <a:bodyPr/>
        <a:lstStyle/>
        <a:p>
          <a:r>
            <a:rPr lang="en-US"/>
            <a:t>Adjust your design to account for fab bias</a:t>
          </a:r>
        </a:p>
      </dgm:t>
    </dgm:pt>
    <dgm:pt modelId="{3B3E65B4-80C9-45CA-AB12-B932C3B78524}" type="parTrans" cxnId="{4F680DF1-8E6D-48D3-8790-4EB1C7DF5578}">
      <dgm:prSet/>
      <dgm:spPr/>
      <dgm:t>
        <a:bodyPr/>
        <a:lstStyle/>
        <a:p>
          <a:endParaRPr lang="en-US"/>
        </a:p>
      </dgm:t>
    </dgm:pt>
    <dgm:pt modelId="{96FFD749-C6C8-4984-9BD0-9E5916078481}" type="sibTrans" cxnId="{4F680DF1-8E6D-48D3-8790-4EB1C7DF5578}">
      <dgm:prSet/>
      <dgm:spPr/>
      <dgm:t>
        <a:bodyPr/>
        <a:lstStyle/>
        <a:p>
          <a:endParaRPr lang="en-US"/>
        </a:p>
      </dgm:t>
    </dgm:pt>
    <dgm:pt modelId="{13D373F0-9213-4503-B204-6C1F44BA7214}">
      <dgm:prSet/>
      <dgm:spPr/>
      <dgm:t>
        <a:bodyPr/>
        <a:lstStyle/>
        <a:p>
          <a:r>
            <a:rPr lang="en-US" dirty="0"/>
            <a:t>Send to fab team </a:t>
          </a:r>
        </a:p>
        <a:p>
          <a:r>
            <a:rPr lang="en-US" dirty="0"/>
            <a:t>($$$)</a:t>
          </a:r>
        </a:p>
      </dgm:t>
    </dgm:pt>
    <dgm:pt modelId="{2CD7B3DB-E9DF-434A-83FF-28A2F2133B5E}" type="parTrans" cxnId="{E55437EC-7B3B-4694-8A49-498934CA80FF}">
      <dgm:prSet/>
      <dgm:spPr/>
      <dgm:t>
        <a:bodyPr/>
        <a:lstStyle/>
        <a:p>
          <a:endParaRPr lang="en-US"/>
        </a:p>
      </dgm:t>
    </dgm:pt>
    <dgm:pt modelId="{A544F4A4-5A69-4856-8F03-2D77101CD002}" type="sibTrans" cxnId="{E55437EC-7B3B-4694-8A49-498934CA80FF}">
      <dgm:prSet/>
      <dgm:spPr/>
      <dgm:t>
        <a:bodyPr/>
        <a:lstStyle/>
        <a:p>
          <a:endParaRPr lang="en-US"/>
        </a:p>
      </dgm:t>
    </dgm:pt>
    <dgm:pt modelId="{05C2047B-F891-464B-9E7D-E726A04B178D}">
      <dgm:prSet/>
      <dgm:spPr/>
      <dgm:t>
        <a:bodyPr/>
        <a:lstStyle/>
        <a:p>
          <a:r>
            <a:rPr lang="en-US"/>
            <a:t>Do room temperature testing to ensure fab went ok</a:t>
          </a:r>
        </a:p>
      </dgm:t>
    </dgm:pt>
    <dgm:pt modelId="{2A5C47B7-FB74-4BD2-91AC-B42884513941}" type="parTrans" cxnId="{06937A96-DAA9-4747-914A-9D99A31C77AE}">
      <dgm:prSet/>
      <dgm:spPr/>
      <dgm:t>
        <a:bodyPr/>
        <a:lstStyle/>
        <a:p>
          <a:endParaRPr lang="en-US"/>
        </a:p>
      </dgm:t>
    </dgm:pt>
    <dgm:pt modelId="{18567583-F7F4-42C8-A7C9-1401690BA713}" type="sibTrans" cxnId="{06937A96-DAA9-4747-914A-9D99A31C77AE}">
      <dgm:prSet/>
      <dgm:spPr/>
      <dgm:t>
        <a:bodyPr/>
        <a:lstStyle/>
        <a:p>
          <a:endParaRPr lang="en-US"/>
        </a:p>
      </dgm:t>
    </dgm:pt>
    <dgm:pt modelId="{0173722E-ABB2-4D5A-A5E2-0661FB42A6E8}">
      <dgm:prSet/>
      <dgm:spPr/>
      <dgm:t>
        <a:bodyPr/>
        <a:lstStyle/>
        <a:p>
          <a:r>
            <a:rPr lang="en-US" dirty="0"/>
            <a:t>Cool down, do complete characterization </a:t>
          </a:r>
        </a:p>
        <a:p>
          <a:r>
            <a:rPr lang="en-US" dirty="0"/>
            <a:t>($$$$$$)</a:t>
          </a:r>
        </a:p>
      </dgm:t>
    </dgm:pt>
    <dgm:pt modelId="{4DDCAB48-4243-468F-9365-E257B1679106}" type="parTrans" cxnId="{1E7191B5-BB0F-4D91-86F8-48E5C73D02B6}">
      <dgm:prSet/>
      <dgm:spPr/>
      <dgm:t>
        <a:bodyPr/>
        <a:lstStyle/>
        <a:p>
          <a:endParaRPr lang="en-US"/>
        </a:p>
      </dgm:t>
    </dgm:pt>
    <dgm:pt modelId="{4B0477A4-2972-4778-96C6-E1DBA89CDA17}" type="sibTrans" cxnId="{1E7191B5-BB0F-4D91-86F8-48E5C73D02B6}">
      <dgm:prSet/>
      <dgm:spPr/>
      <dgm:t>
        <a:bodyPr/>
        <a:lstStyle/>
        <a:p>
          <a:endParaRPr lang="en-US"/>
        </a:p>
      </dgm:t>
    </dgm:pt>
    <dgm:pt modelId="{54530F3A-6005-4981-91CF-3F5D3BD8D0E9}">
      <dgm:prSet/>
      <dgm:spPr/>
      <dgm:t>
        <a:bodyPr/>
        <a:lstStyle/>
        <a:p>
          <a:r>
            <a:rPr lang="en-US" dirty="0"/>
            <a:t>Find out simulations weren’t accurate or it wasn’t the ideal design</a:t>
          </a:r>
        </a:p>
      </dgm:t>
    </dgm:pt>
    <dgm:pt modelId="{86F8BE49-E8BC-4AEC-A3C6-C5A205918FC6}" type="parTrans" cxnId="{2CF130BD-2921-4649-9D4C-75680207DE69}">
      <dgm:prSet/>
      <dgm:spPr/>
      <dgm:t>
        <a:bodyPr/>
        <a:lstStyle/>
        <a:p>
          <a:endParaRPr lang="en-US"/>
        </a:p>
      </dgm:t>
    </dgm:pt>
    <dgm:pt modelId="{990D294F-DD22-4675-A509-CA4E2FEE4986}" type="sibTrans" cxnId="{2CF130BD-2921-4649-9D4C-75680207DE69}">
      <dgm:prSet/>
      <dgm:spPr/>
      <dgm:t>
        <a:bodyPr/>
        <a:lstStyle/>
        <a:p>
          <a:endParaRPr lang="en-US"/>
        </a:p>
      </dgm:t>
    </dgm:pt>
    <dgm:pt modelId="{645D6A34-9C82-4C42-9F5F-CB385754442F}">
      <dgm:prSet/>
      <dgm:spPr/>
      <dgm:t>
        <a:bodyPr/>
        <a:lstStyle/>
        <a:p>
          <a:r>
            <a:rPr lang="en-US"/>
            <a:t>Back to design, simulate, iterate, etc.</a:t>
          </a:r>
        </a:p>
      </dgm:t>
    </dgm:pt>
    <dgm:pt modelId="{F0CDDAD3-D878-444E-AC74-875624D48E5A}" type="parTrans" cxnId="{C1EC5854-ECC4-4E40-8B38-FFB8A1BCCC52}">
      <dgm:prSet/>
      <dgm:spPr/>
      <dgm:t>
        <a:bodyPr/>
        <a:lstStyle/>
        <a:p>
          <a:endParaRPr lang="en-US"/>
        </a:p>
      </dgm:t>
    </dgm:pt>
    <dgm:pt modelId="{A3802B89-F27E-445E-84F5-1137A81A09EF}" type="sibTrans" cxnId="{C1EC5854-ECC4-4E40-8B38-FFB8A1BCCC52}">
      <dgm:prSet/>
      <dgm:spPr/>
      <dgm:t>
        <a:bodyPr/>
        <a:lstStyle/>
        <a:p>
          <a:endParaRPr lang="en-US"/>
        </a:p>
      </dgm:t>
    </dgm:pt>
    <dgm:pt modelId="{68BD0CEF-C438-403C-92AE-3DE38D5AC5A7}" type="pres">
      <dgm:prSet presAssocID="{824CE227-24D4-4A74-902A-120EC385611F}" presName="Name0" presStyleCnt="0">
        <dgm:presLayoutVars>
          <dgm:dir/>
          <dgm:resizeHandles val="exact"/>
        </dgm:presLayoutVars>
      </dgm:prSet>
      <dgm:spPr/>
    </dgm:pt>
    <dgm:pt modelId="{80AB561E-D550-45BB-BC22-040624BCAADF}" type="pres">
      <dgm:prSet presAssocID="{95E6637A-854B-4837-83AB-0D1C145CEFB5}" presName="node" presStyleLbl="node1" presStyleIdx="0" presStyleCnt="6">
        <dgm:presLayoutVars>
          <dgm:bulletEnabled val="1"/>
        </dgm:presLayoutVars>
      </dgm:prSet>
      <dgm:spPr/>
    </dgm:pt>
    <dgm:pt modelId="{1F53473D-91EC-4411-8518-A0655EC657F5}" type="pres">
      <dgm:prSet presAssocID="{96FFD749-C6C8-4984-9BD0-9E5916078481}" presName="sibTrans" presStyleLbl="sibTrans1D1" presStyleIdx="0" presStyleCnt="5"/>
      <dgm:spPr/>
    </dgm:pt>
    <dgm:pt modelId="{C727ED71-895F-46D9-8D38-BC635E9716A1}" type="pres">
      <dgm:prSet presAssocID="{96FFD749-C6C8-4984-9BD0-9E5916078481}" presName="connectorText" presStyleLbl="sibTrans1D1" presStyleIdx="0" presStyleCnt="5"/>
      <dgm:spPr/>
    </dgm:pt>
    <dgm:pt modelId="{1BB92A80-2DF3-4039-B368-6E2CA6ECAEF6}" type="pres">
      <dgm:prSet presAssocID="{13D373F0-9213-4503-B204-6C1F44BA7214}" presName="node" presStyleLbl="node1" presStyleIdx="1" presStyleCnt="6">
        <dgm:presLayoutVars>
          <dgm:bulletEnabled val="1"/>
        </dgm:presLayoutVars>
      </dgm:prSet>
      <dgm:spPr/>
    </dgm:pt>
    <dgm:pt modelId="{0FC13DD6-0DDC-4970-83E4-FEE39D39540B}" type="pres">
      <dgm:prSet presAssocID="{A544F4A4-5A69-4856-8F03-2D77101CD002}" presName="sibTrans" presStyleLbl="sibTrans1D1" presStyleIdx="1" presStyleCnt="5"/>
      <dgm:spPr/>
    </dgm:pt>
    <dgm:pt modelId="{6385A597-E0CC-460E-A9BF-001B033FCAE8}" type="pres">
      <dgm:prSet presAssocID="{A544F4A4-5A69-4856-8F03-2D77101CD002}" presName="connectorText" presStyleLbl="sibTrans1D1" presStyleIdx="1" presStyleCnt="5"/>
      <dgm:spPr/>
    </dgm:pt>
    <dgm:pt modelId="{940A5856-0860-4BA7-8162-80319FCC8406}" type="pres">
      <dgm:prSet presAssocID="{05C2047B-F891-464B-9E7D-E726A04B178D}" presName="node" presStyleLbl="node1" presStyleIdx="2" presStyleCnt="6">
        <dgm:presLayoutVars>
          <dgm:bulletEnabled val="1"/>
        </dgm:presLayoutVars>
      </dgm:prSet>
      <dgm:spPr/>
    </dgm:pt>
    <dgm:pt modelId="{4468D776-E072-4BE3-97B4-96D81DD40B39}" type="pres">
      <dgm:prSet presAssocID="{18567583-F7F4-42C8-A7C9-1401690BA713}" presName="sibTrans" presStyleLbl="sibTrans1D1" presStyleIdx="2" presStyleCnt="5"/>
      <dgm:spPr/>
    </dgm:pt>
    <dgm:pt modelId="{1A4334DE-1DE6-4477-8F2F-F5857FBAF901}" type="pres">
      <dgm:prSet presAssocID="{18567583-F7F4-42C8-A7C9-1401690BA713}" presName="connectorText" presStyleLbl="sibTrans1D1" presStyleIdx="2" presStyleCnt="5"/>
      <dgm:spPr/>
    </dgm:pt>
    <dgm:pt modelId="{9D9D4DD9-68B9-4691-9B10-7BB0982CBD77}" type="pres">
      <dgm:prSet presAssocID="{0173722E-ABB2-4D5A-A5E2-0661FB42A6E8}" presName="node" presStyleLbl="node1" presStyleIdx="3" presStyleCnt="6">
        <dgm:presLayoutVars>
          <dgm:bulletEnabled val="1"/>
        </dgm:presLayoutVars>
      </dgm:prSet>
      <dgm:spPr/>
    </dgm:pt>
    <dgm:pt modelId="{EA77B092-D340-4981-87F7-40B3054A52B0}" type="pres">
      <dgm:prSet presAssocID="{4B0477A4-2972-4778-96C6-E1DBA89CDA17}" presName="sibTrans" presStyleLbl="sibTrans1D1" presStyleIdx="3" presStyleCnt="5"/>
      <dgm:spPr/>
    </dgm:pt>
    <dgm:pt modelId="{DF62A325-2B10-4BF0-9906-ACF7BBDD6172}" type="pres">
      <dgm:prSet presAssocID="{4B0477A4-2972-4778-96C6-E1DBA89CDA17}" presName="connectorText" presStyleLbl="sibTrans1D1" presStyleIdx="3" presStyleCnt="5"/>
      <dgm:spPr/>
    </dgm:pt>
    <dgm:pt modelId="{C291A660-C2A5-4A56-8039-EBC32F2FB298}" type="pres">
      <dgm:prSet presAssocID="{54530F3A-6005-4981-91CF-3F5D3BD8D0E9}" presName="node" presStyleLbl="node1" presStyleIdx="4" presStyleCnt="6">
        <dgm:presLayoutVars>
          <dgm:bulletEnabled val="1"/>
        </dgm:presLayoutVars>
      </dgm:prSet>
      <dgm:spPr/>
    </dgm:pt>
    <dgm:pt modelId="{76FEE922-7AFD-42A0-9372-2AE2429D7864}" type="pres">
      <dgm:prSet presAssocID="{990D294F-DD22-4675-A509-CA4E2FEE4986}" presName="sibTrans" presStyleLbl="sibTrans1D1" presStyleIdx="4" presStyleCnt="5"/>
      <dgm:spPr/>
    </dgm:pt>
    <dgm:pt modelId="{6330F724-22EB-4601-85EE-7CDDA817B922}" type="pres">
      <dgm:prSet presAssocID="{990D294F-DD22-4675-A509-CA4E2FEE4986}" presName="connectorText" presStyleLbl="sibTrans1D1" presStyleIdx="4" presStyleCnt="5"/>
      <dgm:spPr/>
    </dgm:pt>
    <dgm:pt modelId="{1A4D8E5A-7C4F-4545-8185-DF1556ABC0CD}" type="pres">
      <dgm:prSet presAssocID="{645D6A34-9C82-4C42-9F5F-CB385754442F}" presName="node" presStyleLbl="node1" presStyleIdx="5" presStyleCnt="6">
        <dgm:presLayoutVars>
          <dgm:bulletEnabled val="1"/>
        </dgm:presLayoutVars>
      </dgm:prSet>
      <dgm:spPr/>
    </dgm:pt>
  </dgm:ptLst>
  <dgm:cxnLst>
    <dgm:cxn modelId="{AE569404-1144-4C2B-8153-BE66E2F8C97F}" type="presOf" srcId="{18567583-F7F4-42C8-A7C9-1401690BA713}" destId="{1A4334DE-1DE6-4477-8F2F-F5857FBAF901}" srcOrd="1" destOrd="0" presId="urn:microsoft.com/office/officeart/2016/7/layout/RepeatingBendingProcessNew"/>
    <dgm:cxn modelId="{31359F1F-FFFF-4667-88FA-187F296B378D}" type="presOf" srcId="{A544F4A4-5A69-4856-8F03-2D77101CD002}" destId="{6385A597-E0CC-460E-A9BF-001B033FCAE8}" srcOrd="1" destOrd="0" presId="urn:microsoft.com/office/officeart/2016/7/layout/RepeatingBendingProcessNew"/>
    <dgm:cxn modelId="{5FC6153A-3286-4E38-8227-ABBBEF4E6A8A}" type="presOf" srcId="{A544F4A4-5A69-4856-8F03-2D77101CD002}" destId="{0FC13DD6-0DDC-4970-83E4-FEE39D39540B}" srcOrd="0" destOrd="0" presId="urn:microsoft.com/office/officeart/2016/7/layout/RepeatingBendingProcessNew"/>
    <dgm:cxn modelId="{9087285D-F7E3-4C1E-A2BF-C5272767CAFF}" type="presOf" srcId="{990D294F-DD22-4675-A509-CA4E2FEE4986}" destId="{6330F724-22EB-4601-85EE-7CDDA817B922}" srcOrd="1" destOrd="0" presId="urn:microsoft.com/office/officeart/2016/7/layout/RepeatingBendingProcessNew"/>
    <dgm:cxn modelId="{1A9DE05D-2B2D-440B-9620-22BA2C06BA5D}" type="presOf" srcId="{54530F3A-6005-4981-91CF-3F5D3BD8D0E9}" destId="{C291A660-C2A5-4A56-8039-EBC32F2FB298}" srcOrd="0" destOrd="0" presId="urn:microsoft.com/office/officeart/2016/7/layout/RepeatingBendingProcessNew"/>
    <dgm:cxn modelId="{348B9548-1DA8-4011-A2AE-BD7E1E347730}" type="presOf" srcId="{95E6637A-854B-4837-83AB-0D1C145CEFB5}" destId="{80AB561E-D550-45BB-BC22-040624BCAADF}" srcOrd="0" destOrd="0" presId="urn:microsoft.com/office/officeart/2016/7/layout/RepeatingBendingProcessNew"/>
    <dgm:cxn modelId="{C1EC5854-ECC4-4E40-8B38-FFB8A1BCCC52}" srcId="{824CE227-24D4-4A74-902A-120EC385611F}" destId="{645D6A34-9C82-4C42-9F5F-CB385754442F}" srcOrd="5" destOrd="0" parTransId="{F0CDDAD3-D878-444E-AC74-875624D48E5A}" sibTransId="{A3802B89-F27E-445E-84F5-1137A81A09EF}"/>
    <dgm:cxn modelId="{D4BDEE59-1422-4917-BC36-C2916E194329}" type="presOf" srcId="{18567583-F7F4-42C8-A7C9-1401690BA713}" destId="{4468D776-E072-4BE3-97B4-96D81DD40B39}" srcOrd="0" destOrd="0" presId="urn:microsoft.com/office/officeart/2016/7/layout/RepeatingBendingProcessNew"/>
    <dgm:cxn modelId="{4703297A-F208-4537-AEA2-4FE31E81FE65}" type="presOf" srcId="{4B0477A4-2972-4778-96C6-E1DBA89CDA17}" destId="{DF62A325-2B10-4BF0-9906-ACF7BBDD6172}" srcOrd="1" destOrd="0" presId="urn:microsoft.com/office/officeart/2016/7/layout/RepeatingBendingProcessNew"/>
    <dgm:cxn modelId="{B4F8E87E-4359-4F53-B262-A6136F846637}" type="presOf" srcId="{4B0477A4-2972-4778-96C6-E1DBA89CDA17}" destId="{EA77B092-D340-4981-87F7-40B3054A52B0}" srcOrd="0" destOrd="0" presId="urn:microsoft.com/office/officeart/2016/7/layout/RepeatingBendingProcessNew"/>
    <dgm:cxn modelId="{6E2A7987-03F4-4F94-BD48-2FC046A9C814}" type="presOf" srcId="{824CE227-24D4-4A74-902A-120EC385611F}" destId="{68BD0CEF-C438-403C-92AE-3DE38D5AC5A7}" srcOrd="0" destOrd="0" presId="urn:microsoft.com/office/officeart/2016/7/layout/RepeatingBendingProcessNew"/>
    <dgm:cxn modelId="{06937A96-DAA9-4747-914A-9D99A31C77AE}" srcId="{824CE227-24D4-4A74-902A-120EC385611F}" destId="{05C2047B-F891-464B-9E7D-E726A04B178D}" srcOrd="2" destOrd="0" parTransId="{2A5C47B7-FB74-4BD2-91AC-B42884513941}" sibTransId="{18567583-F7F4-42C8-A7C9-1401690BA713}"/>
    <dgm:cxn modelId="{E5346AAF-6AB6-403E-B413-F5F3BE96A00C}" type="presOf" srcId="{645D6A34-9C82-4C42-9F5F-CB385754442F}" destId="{1A4D8E5A-7C4F-4545-8185-DF1556ABC0CD}" srcOrd="0" destOrd="0" presId="urn:microsoft.com/office/officeart/2016/7/layout/RepeatingBendingProcessNew"/>
    <dgm:cxn modelId="{1E7191B5-BB0F-4D91-86F8-48E5C73D02B6}" srcId="{824CE227-24D4-4A74-902A-120EC385611F}" destId="{0173722E-ABB2-4D5A-A5E2-0661FB42A6E8}" srcOrd="3" destOrd="0" parTransId="{4DDCAB48-4243-468F-9365-E257B1679106}" sibTransId="{4B0477A4-2972-4778-96C6-E1DBA89CDA17}"/>
    <dgm:cxn modelId="{E7F6C8B6-A5B3-4CB7-951C-451897FDB07C}" type="presOf" srcId="{96FFD749-C6C8-4984-9BD0-9E5916078481}" destId="{1F53473D-91EC-4411-8518-A0655EC657F5}" srcOrd="0" destOrd="0" presId="urn:microsoft.com/office/officeart/2016/7/layout/RepeatingBendingProcessNew"/>
    <dgm:cxn modelId="{2CF130BD-2921-4649-9D4C-75680207DE69}" srcId="{824CE227-24D4-4A74-902A-120EC385611F}" destId="{54530F3A-6005-4981-91CF-3F5D3BD8D0E9}" srcOrd="4" destOrd="0" parTransId="{86F8BE49-E8BC-4AEC-A3C6-C5A205918FC6}" sibTransId="{990D294F-DD22-4675-A509-CA4E2FEE4986}"/>
    <dgm:cxn modelId="{3B4449CD-1FCE-433F-AF7C-FC1E212D0462}" type="presOf" srcId="{05C2047B-F891-464B-9E7D-E726A04B178D}" destId="{940A5856-0860-4BA7-8162-80319FCC8406}" srcOrd="0" destOrd="0" presId="urn:microsoft.com/office/officeart/2016/7/layout/RepeatingBendingProcessNew"/>
    <dgm:cxn modelId="{BB0A4CD2-477D-466A-8F82-EE450FE9D7DA}" type="presOf" srcId="{96FFD749-C6C8-4984-9BD0-9E5916078481}" destId="{C727ED71-895F-46D9-8D38-BC635E9716A1}" srcOrd="1" destOrd="0" presId="urn:microsoft.com/office/officeart/2016/7/layout/RepeatingBendingProcessNew"/>
    <dgm:cxn modelId="{E55437EC-7B3B-4694-8A49-498934CA80FF}" srcId="{824CE227-24D4-4A74-902A-120EC385611F}" destId="{13D373F0-9213-4503-B204-6C1F44BA7214}" srcOrd="1" destOrd="0" parTransId="{2CD7B3DB-E9DF-434A-83FF-28A2F2133B5E}" sibTransId="{A544F4A4-5A69-4856-8F03-2D77101CD002}"/>
    <dgm:cxn modelId="{BCBA8DEC-3480-469A-9E69-B091FCD2FFA9}" type="presOf" srcId="{13D373F0-9213-4503-B204-6C1F44BA7214}" destId="{1BB92A80-2DF3-4039-B368-6E2CA6ECAEF6}" srcOrd="0" destOrd="0" presId="urn:microsoft.com/office/officeart/2016/7/layout/RepeatingBendingProcessNew"/>
    <dgm:cxn modelId="{4F680DF1-8E6D-48D3-8790-4EB1C7DF5578}" srcId="{824CE227-24D4-4A74-902A-120EC385611F}" destId="{95E6637A-854B-4837-83AB-0D1C145CEFB5}" srcOrd="0" destOrd="0" parTransId="{3B3E65B4-80C9-45CA-AB12-B932C3B78524}" sibTransId="{96FFD749-C6C8-4984-9BD0-9E5916078481}"/>
    <dgm:cxn modelId="{29F591FA-4A7C-41EA-981E-E0BDC920F215}" type="presOf" srcId="{0173722E-ABB2-4D5A-A5E2-0661FB42A6E8}" destId="{9D9D4DD9-68B9-4691-9B10-7BB0982CBD77}" srcOrd="0" destOrd="0" presId="urn:microsoft.com/office/officeart/2016/7/layout/RepeatingBendingProcessNew"/>
    <dgm:cxn modelId="{B13D64FC-20C5-4C86-ADB7-70579716E8C0}" type="presOf" srcId="{990D294F-DD22-4675-A509-CA4E2FEE4986}" destId="{76FEE922-7AFD-42A0-9372-2AE2429D7864}" srcOrd="0" destOrd="0" presId="urn:microsoft.com/office/officeart/2016/7/layout/RepeatingBendingProcessNew"/>
    <dgm:cxn modelId="{620732CD-3E94-4060-8AE3-EEEC22DA6D1A}" type="presParOf" srcId="{68BD0CEF-C438-403C-92AE-3DE38D5AC5A7}" destId="{80AB561E-D550-45BB-BC22-040624BCAADF}" srcOrd="0" destOrd="0" presId="urn:microsoft.com/office/officeart/2016/7/layout/RepeatingBendingProcessNew"/>
    <dgm:cxn modelId="{CB6F915E-B435-48FE-9033-D5F7B6E07712}" type="presParOf" srcId="{68BD0CEF-C438-403C-92AE-3DE38D5AC5A7}" destId="{1F53473D-91EC-4411-8518-A0655EC657F5}" srcOrd="1" destOrd="0" presId="urn:microsoft.com/office/officeart/2016/7/layout/RepeatingBendingProcessNew"/>
    <dgm:cxn modelId="{A5F8A768-7E72-4BA3-9F9A-FF1839A39117}" type="presParOf" srcId="{1F53473D-91EC-4411-8518-A0655EC657F5}" destId="{C727ED71-895F-46D9-8D38-BC635E9716A1}" srcOrd="0" destOrd="0" presId="urn:microsoft.com/office/officeart/2016/7/layout/RepeatingBendingProcessNew"/>
    <dgm:cxn modelId="{B4B81561-96C9-4653-81B7-D2D6B7475001}" type="presParOf" srcId="{68BD0CEF-C438-403C-92AE-3DE38D5AC5A7}" destId="{1BB92A80-2DF3-4039-B368-6E2CA6ECAEF6}" srcOrd="2" destOrd="0" presId="urn:microsoft.com/office/officeart/2016/7/layout/RepeatingBendingProcessNew"/>
    <dgm:cxn modelId="{EA2169E4-9656-4573-8CCC-66851519E856}" type="presParOf" srcId="{68BD0CEF-C438-403C-92AE-3DE38D5AC5A7}" destId="{0FC13DD6-0DDC-4970-83E4-FEE39D39540B}" srcOrd="3" destOrd="0" presId="urn:microsoft.com/office/officeart/2016/7/layout/RepeatingBendingProcessNew"/>
    <dgm:cxn modelId="{599A52F3-46D3-4C49-9207-172711F3E151}" type="presParOf" srcId="{0FC13DD6-0DDC-4970-83E4-FEE39D39540B}" destId="{6385A597-E0CC-460E-A9BF-001B033FCAE8}" srcOrd="0" destOrd="0" presId="urn:microsoft.com/office/officeart/2016/7/layout/RepeatingBendingProcessNew"/>
    <dgm:cxn modelId="{87C0EA4A-9040-4E3B-920E-A0EFAB0BB682}" type="presParOf" srcId="{68BD0CEF-C438-403C-92AE-3DE38D5AC5A7}" destId="{940A5856-0860-4BA7-8162-80319FCC8406}" srcOrd="4" destOrd="0" presId="urn:microsoft.com/office/officeart/2016/7/layout/RepeatingBendingProcessNew"/>
    <dgm:cxn modelId="{407B5084-9130-40E6-8388-C36C780D93A6}" type="presParOf" srcId="{68BD0CEF-C438-403C-92AE-3DE38D5AC5A7}" destId="{4468D776-E072-4BE3-97B4-96D81DD40B39}" srcOrd="5" destOrd="0" presId="urn:microsoft.com/office/officeart/2016/7/layout/RepeatingBendingProcessNew"/>
    <dgm:cxn modelId="{4EC1B9B5-0182-4FB3-9742-0C6706451C3F}" type="presParOf" srcId="{4468D776-E072-4BE3-97B4-96D81DD40B39}" destId="{1A4334DE-1DE6-4477-8F2F-F5857FBAF901}" srcOrd="0" destOrd="0" presId="urn:microsoft.com/office/officeart/2016/7/layout/RepeatingBendingProcessNew"/>
    <dgm:cxn modelId="{3D008AA4-1CCD-4EC2-9D75-BE2746C45B64}" type="presParOf" srcId="{68BD0CEF-C438-403C-92AE-3DE38D5AC5A7}" destId="{9D9D4DD9-68B9-4691-9B10-7BB0982CBD77}" srcOrd="6" destOrd="0" presId="urn:microsoft.com/office/officeart/2016/7/layout/RepeatingBendingProcessNew"/>
    <dgm:cxn modelId="{D346AD3D-1CBF-4CB7-9919-EEB1BDBDF9C1}" type="presParOf" srcId="{68BD0CEF-C438-403C-92AE-3DE38D5AC5A7}" destId="{EA77B092-D340-4981-87F7-40B3054A52B0}" srcOrd="7" destOrd="0" presId="urn:microsoft.com/office/officeart/2016/7/layout/RepeatingBendingProcessNew"/>
    <dgm:cxn modelId="{3E1BDEB1-6F4D-4F41-926E-C40E9CFFDFEE}" type="presParOf" srcId="{EA77B092-D340-4981-87F7-40B3054A52B0}" destId="{DF62A325-2B10-4BF0-9906-ACF7BBDD6172}" srcOrd="0" destOrd="0" presId="urn:microsoft.com/office/officeart/2016/7/layout/RepeatingBendingProcessNew"/>
    <dgm:cxn modelId="{FD240983-41E7-4CB7-A402-F810BCC692E8}" type="presParOf" srcId="{68BD0CEF-C438-403C-92AE-3DE38D5AC5A7}" destId="{C291A660-C2A5-4A56-8039-EBC32F2FB298}" srcOrd="8" destOrd="0" presId="urn:microsoft.com/office/officeart/2016/7/layout/RepeatingBendingProcessNew"/>
    <dgm:cxn modelId="{C0615F0F-5606-417D-9E10-9E73C4B7892D}" type="presParOf" srcId="{68BD0CEF-C438-403C-92AE-3DE38D5AC5A7}" destId="{76FEE922-7AFD-42A0-9372-2AE2429D7864}" srcOrd="9" destOrd="0" presId="urn:microsoft.com/office/officeart/2016/7/layout/RepeatingBendingProcessNew"/>
    <dgm:cxn modelId="{63416F98-7E15-434E-922F-A65704BD6FD2}" type="presParOf" srcId="{76FEE922-7AFD-42A0-9372-2AE2429D7864}" destId="{6330F724-22EB-4601-85EE-7CDDA817B922}" srcOrd="0" destOrd="0" presId="urn:microsoft.com/office/officeart/2016/7/layout/RepeatingBendingProcessNew"/>
    <dgm:cxn modelId="{9727752A-7B03-4977-9A30-230F7D0FB006}" type="presParOf" srcId="{68BD0CEF-C438-403C-92AE-3DE38D5AC5A7}" destId="{1A4D8E5A-7C4F-4545-8185-DF1556ABC0CD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05F1E-9034-4658-B13F-E6D2EC531E78}">
      <dsp:nvSpPr>
        <dsp:cNvPr id="0" name=""/>
        <dsp:cNvSpPr/>
      </dsp:nvSpPr>
      <dsp:spPr>
        <a:xfrm>
          <a:off x="2505798" y="1491249"/>
          <a:ext cx="5442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4292" y="45720"/>
              </a:lnTo>
            </a:path>
          </a:pathLst>
        </a:custGeom>
        <a:noFill/>
        <a:ln w="158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763572" y="1534092"/>
        <a:ext cx="28744" cy="5754"/>
      </dsp:txXfrm>
    </dsp:sp>
    <dsp:sp modelId="{1B543466-910F-434A-A762-4C49C01BC7E9}">
      <dsp:nvSpPr>
        <dsp:cNvPr id="0" name=""/>
        <dsp:cNvSpPr/>
      </dsp:nvSpPr>
      <dsp:spPr>
        <a:xfrm>
          <a:off x="8065" y="787109"/>
          <a:ext cx="2499533" cy="1499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rgbClr r="0" g="0" b="0">
              <a:alpha val="25000"/>
            </a:sc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479" tIns="128564" rIns="122479" bIns="12856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Figure out the circuit graph you want</a:t>
          </a:r>
        </a:p>
      </dsp:txBody>
      <dsp:txXfrm>
        <a:off x="8065" y="787109"/>
        <a:ext cx="2499533" cy="1499720"/>
      </dsp:txXfrm>
    </dsp:sp>
    <dsp:sp modelId="{1E6F18A4-441E-4FC8-A938-5C9848ABCEC4}">
      <dsp:nvSpPr>
        <dsp:cNvPr id="0" name=""/>
        <dsp:cNvSpPr/>
      </dsp:nvSpPr>
      <dsp:spPr>
        <a:xfrm>
          <a:off x="5580225" y="1491249"/>
          <a:ext cx="5442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4292" y="45720"/>
              </a:lnTo>
            </a:path>
          </a:pathLst>
        </a:custGeom>
        <a:noFill/>
        <a:ln w="158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837999" y="1534092"/>
        <a:ext cx="28744" cy="5754"/>
      </dsp:txXfrm>
    </dsp:sp>
    <dsp:sp modelId="{269EE9F3-E70C-4955-98F1-C8AA77331EE5}">
      <dsp:nvSpPr>
        <dsp:cNvPr id="0" name=""/>
        <dsp:cNvSpPr/>
      </dsp:nvSpPr>
      <dsp:spPr>
        <a:xfrm>
          <a:off x="3082491" y="787109"/>
          <a:ext cx="2499533" cy="1499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rgbClr r="0" g="0" b="0">
              <a:alpha val="25000"/>
            </a:sc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479" tIns="128564" rIns="122479" bIns="12856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Does a physical layout element exist that implements it? If not, invent it.</a:t>
          </a:r>
        </a:p>
      </dsp:txBody>
      <dsp:txXfrm>
        <a:off x="3082491" y="787109"/>
        <a:ext cx="2499533" cy="1499720"/>
      </dsp:txXfrm>
    </dsp:sp>
    <dsp:sp modelId="{2A2C6730-008A-48CA-8F8B-4C768E2FFEBB}">
      <dsp:nvSpPr>
        <dsp:cNvPr id="0" name=""/>
        <dsp:cNvSpPr/>
      </dsp:nvSpPr>
      <dsp:spPr>
        <a:xfrm>
          <a:off x="8654651" y="1491249"/>
          <a:ext cx="5442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4292" y="45720"/>
              </a:lnTo>
            </a:path>
          </a:pathLst>
        </a:custGeom>
        <a:noFill/>
        <a:ln w="158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912425" y="1534092"/>
        <a:ext cx="28744" cy="5754"/>
      </dsp:txXfrm>
    </dsp:sp>
    <dsp:sp modelId="{AF0FAB9D-85EB-4840-8CCE-9F1660D47144}">
      <dsp:nvSpPr>
        <dsp:cNvPr id="0" name=""/>
        <dsp:cNvSpPr/>
      </dsp:nvSpPr>
      <dsp:spPr>
        <a:xfrm>
          <a:off x="6156917" y="787109"/>
          <a:ext cx="2499533" cy="1499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rgbClr r="0" g="0" b="0">
              <a:alpha val="25000"/>
            </a:sc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479" tIns="128564" rIns="122479" bIns="12856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 layout</a:t>
          </a:r>
        </a:p>
      </dsp:txBody>
      <dsp:txXfrm>
        <a:off x="6156917" y="787109"/>
        <a:ext cx="2499533" cy="1499720"/>
      </dsp:txXfrm>
    </dsp:sp>
    <dsp:sp modelId="{F0708559-5DC6-4970-AEF7-432659B49675}">
      <dsp:nvSpPr>
        <dsp:cNvPr id="0" name=""/>
        <dsp:cNvSpPr/>
      </dsp:nvSpPr>
      <dsp:spPr>
        <a:xfrm>
          <a:off x="1257832" y="2285029"/>
          <a:ext cx="9223278" cy="544292"/>
        </a:xfrm>
        <a:custGeom>
          <a:avLst/>
          <a:gdLst/>
          <a:ahLst/>
          <a:cxnLst/>
          <a:rect l="0" t="0" r="0" b="0"/>
          <a:pathLst>
            <a:path>
              <a:moveTo>
                <a:pt x="9223278" y="0"/>
              </a:moveTo>
              <a:lnTo>
                <a:pt x="9223278" y="289246"/>
              </a:lnTo>
              <a:lnTo>
                <a:pt x="0" y="289246"/>
              </a:lnTo>
              <a:lnTo>
                <a:pt x="0" y="544292"/>
              </a:lnTo>
            </a:path>
          </a:pathLst>
        </a:custGeom>
        <a:noFill/>
        <a:ln w="158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638442" y="2554298"/>
        <a:ext cx="462058" cy="5754"/>
      </dsp:txXfrm>
    </dsp:sp>
    <dsp:sp modelId="{FFA50C5D-C094-48CD-B3CF-50B328715BE4}">
      <dsp:nvSpPr>
        <dsp:cNvPr id="0" name=""/>
        <dsp:cNvSpPr/>
      </dsp:nvSpPr>
      <dsp:spPr>
        <a:xfrm>
          <a:off x="9231344" y="787109"/>
          <a:ext cx="2499533" cy="1499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rgbClr r="0" g="0" b="0">
              <a:alpha val="25000"/>
            </a:sc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479" tIns="128564" rIns="122479" bIns="12856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Plug into EM simulator, turn all the accuracy hyperparameters up as high as you can tolerate ($$$)</a:t>
          </a:r>
        </a:p>
      </dsp:txBody>
      <dsp:txXfrm>
        <a:off x="9231344" y="787109"/>
        <a:ext cx="2499533" cy="1499720"/>
      </dsp:txXfrm>
    </dsp:sp>
    <dsp:sp modelId="{A09B43F5-BE71-45A0-9D59-DF6F61C0B549}">
      <dsp:nvSpPr>
        <dsp:cNvPr id="0" name=""/>
        <dsp:cNvSpPr/>
      </dsp:nvSpPr>
      <dsp:spPr>
        <a:xfrm>
          <a:off x="2505798" y="3565862"/>
          <a:ext cx="5442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4292" y="45720"/>
              </a:lnTo>
            </a:path>
          </a:pathLst>
        </a:custGeom>
        <a:noFill/>
        <a:ln w="158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763572" y="3608705"/>
        <a:ext cx="28744" cy="5754"/>
      </dsp:txXfrm>
    </dsp:sp>
    <dsp:sp modelId="{CA1FEADD-89A5-4306-B576-1318972C17DE}">
      <dsp:nvSpPr>
        <dsp:cNvPr id="0" name=""/>
        <dsp:cNvSpPr/>
      </dsp:nvSpPr>
      <dsp:spPr>
        <a:xfrm>
          <a:off x="8065" y="2861722"/>
          <a:ext cx="2499533" cy="1499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rgbClr r="0" g="0" b="0">
              <a:alpha val="25000"/>
            </a:sc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479" tIns="128564" rIns="122479" bIns="12856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Extract circuit graph and/or effective Hamiltonian</a:t>
          </a:r>
        </a:p>
      </dsp:txBody>
      <dsp:txXfrm>
        <a:off x="8065" y="2861722"/>
        <a:ext cx="2499533" cy="1499720"/>
      </dsp:txXfrm>
    </dsp:sp>
    <dsp:sp modelId="{FA269637-752B-451C-81C5-296DB335F4D5}">
      <dsp:nvSpPr>
        <dsp:cNvPr id="0" name=""/>
        <dsp:cNvSpPr/>
      </dsp:nvSpPr>
      <dsp:spPr>
        <a:xfrm>
          <a:off x="5580225" y="3565862"/>
          <a:ext cx="5442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4292" y="45720"/>
              </a:lnTo>
            </a:path>
          </a:pathLst>
        </a:custGeom>
        <a:noFill/>
        <a:ln w="158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837999" y="3608705"/>
        <a:ext cx="28744" cy="5754"/>
      </dsp:txXfrm>
    </dsp:sp>
    <dsp:sp modelId="{5F9AD438-93DA-4639-ACC9-2CD843C2E6B6}">
      <dsp:nvSpPr>
        <dsp:cNvPr id="0" name=""/>
        <dsp:cNvSpPr/>
      </dsp:nvSpPr>
      <dsp:spPr>
        <a:xfrm>
          <a:off x="3082491" y="2861722"/>
          <a:ext cx="2499533" cy="1499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rgbClr r="0" g="0" b="0">
              <a:alpha val="25000"/>
            </a:sc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479" tIns="128564" rIns="122479" bIns="12856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Iterate until simulation hits target</a:t>
          </a:r>
        </a:p>
      </dsp:txBody>
      <dsp:txXfrm>
        <a:off x="3082491" y="2861722"/>
        <a:ext cx="2499533" cy="1499720"/>
      </dsp:txXfrm>
    </dsp:sp>
    <dsp:sp modelId="{EF2EE0DC-FFDA-4C95-AF8E-DC4AFF59C200}">
      <dsp:nvSpPr>
        <dsp:cNvPr id="0" name=""/>
        <dsp:cNvSpPr/>
      </dsp:nvSpPr>
      <dsp:spPr>
        <a:xfrm>
          <a:off x="8654651" y="3565862"/>
          <a:ext cx="5442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429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912425" y="3608705"/>
        <a:ext cx="28744" cy="5754"/>
      </dsp:txXfrm>
    </dsp:sp>
    <dsp:sp modelId="{7477F21D-73B0-4B27-B47E-06342B5FD677}">
      <dsp:nvSpPr>
        <dsp:cNvPr id="0" name=""/>
        <dsp:cNvSpPr/>
      </dsp:nvSpPr>
      <dsp:spPr>
        <a:xfrm>
          <a:off x="6156917" y="2861722"/>
          <a:ext cx="2499533" cy="1499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rgbClr r="0" g="0" b="0">
              <a:alpha val="25000"/>
            </a:sc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479" tIns="128564" rIns="122479" bIns="12856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 one more extra-accurate simulation at the end just to confirm</a:t>
          </a:r>
        </a:p>
      </dsp:txBody>
      <dsp:txXfrm>
        <a:off x="6156917" y="2861722"/>
        <a:ext cx="2499533" cy="1499720"/>
      </dsp:txXfrm>
    </dsp:sp>
    <dsp:sp modelId="{782765C9-F58C-485E-9B12-0D5696699C76}">
      <dsp:nvSpPr>
        <dsp:cNvPr id="0" name=""/>
        <dsp:cNvSpPr/>
      </dsp:nvSpPr>
      <dsp:spPr>
        <a:xfrm>
          <a:off x="9231344" y="2861722"/>
          <a:ext cx="2499533" cy="1499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479" tIns="128564" rIns="122479" bIns="128564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…</a:t>
          </a:r>
        </a:p>
      </dsp:txBody>
      <dsp:txXfrm>
        <a:off x="9231344" y="2861722"/>
        <a:ext cx="2499533" cy="1499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3473D-91EC-4411-8518-A0655EC657F5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80AB561E-D550-45BB-BC22-040624BCAADF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Adjust your design to account for fab bias</a:t>
          </a:r>
        </a:p>
      </dsp:txBody>
      <dsp:txXfrm>
        <a:off x="8061" y="5979"/>
        <a:ext cx="3034531" cy="1820718"/>
      </dsp:txXfrm>
    </dsp:sp>
    <dsp:sp modelId="{0FC13DD6-0DDC-4970-83E4-FEE39D39540B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1BB92A80-2DF3-4039-B368-6E2CA6ECAEF6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Send to fab team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($$$)</a:t>
          </a:r>
        </a:p>
      </dsp:txBody>
      <dsp:txXfrm>
        <a:off x="3740534" y="5979"/>
        <a:ext cx="3034531" cy="1820718"/>
      </dsp:txXfrm>
    </dsp:sp>
    <dsp:sp modelId="{4468D776-E072-4BE3-97B4-96D81DD40B39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940A5856-0860-4BA7-8162-80319FCC8406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 room temperature testing to ensure fab went ok</a:t>
          </a:r>
        </a:p>
      </dsp:txBody>
      <dsp:txXfrm>
        <a:off x="7473007" y="5979"/>
        <a:ext cx="3034531" cy="1820718"/>
      </dsp:txXfrm>
    </dsp:sp>
    <dsp:sp modelId="{EA77B092-D340-4981-87F7-40B3054A52B0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9D9D4DD9-68B9-4691-9B10-7BB0982CBD77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Cool down, do complete characterization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($$$$$$)</a:t>
          </a:r>
        </a:p>
      </dsp:txBody>
      <dsp:txXfrm>
        <a:off x="8061" y="2524640"/>
        <a:ext cx="3034531" cy="1820718"/>
      </dsp:txXfrm>
    </dsp:sp>
    <dsp:sp modelId="{76FEE922-7AFD-42A0-9372-2AE2429D7864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C291A660-C2A5-4A56-8039-EBC32F2FB298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out simulations weren’t accurate or it wasn’t the ideal design</a:t>
          </a:r>
        </a:p>
      </dsp:txBody>
      <dsp:txXfrm>
        <a:off x="3740534" y="2524640"/>
        <a:ext cx="3034531" cy="1820718"/>
      </dsp:txXfrm>
    </dsp:sp>
    <dsp:sp modelId="{1A4D8E5A-7C4F-4545-8185-DF1556ABC0CD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Back to design, simulate, iterate, etc.</a:t>
          </a:r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DD27-0FC9-2108-7BEA-1792DB9DC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2773-6938-8A63-898D-872940483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F10A-AF3A-B18E-75B5-B17598830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300EE-CC4B-2A96-52B4-41ECB434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C2FF8-C332-1A3F-FE66-DD7C610F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4476-3CD3-D9B0-216C-3B0887A0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2DBFB-AF09-DEEC-A0A6-D55B3D4D3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EDF41-18C6-201A-83CE-FFF3916F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894A-2165-5ED2-8562-4A1230C0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42300-23C6-5828-DB7A-D888FB23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6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28F079-5B44-6FE6-569C-7D871082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DAD80-A6C3-FECA-FC4F-5B11293C0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FC8ED-383E-C417-6485-8B54EBA3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93234-D898-2380-9256-461FD3DD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481DD-770A-2DD6-B285-8A5CD1B08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5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BA3B-735F-F99A-9AA2-0B9CBE492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7C7B6-313E-F4C3-CE39-A13A6A5D7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3F8F8-2CC7-463B-C521-97E6073A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85FAA-3B90-E8F5-8199-3E7F3AAC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76A27-0E00-017A-7D1D-250530DA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6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11C2-C7ED-3DB5-7622-703DE325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20D35-A1D2-ABA6-2973-10F42F11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99F82-1FA7-7093-CCF3-3136545A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72992-A42D-A248-D6DC-385CFF99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2ABE0-5EAC-50B8-DAD4-28AE4A0C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9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93C9-5C0C-B813-3316-3CB1967B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DB52-89FF-159F-D9F0-77DC95273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5DB71-56E0-B482-D162-72CBB2FA5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90F09-FFEE-23C3-A215-59978AA3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1CB05-0913-7810-FE02-4D968B2A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23C40-FBF7-D8B8-34F3-BDE66B8B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7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0C35-A936-A9E7-3C60-250E5C74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9EBA3-3EA3-3ACE-EBC9-BB0F54EFB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88F77-117A-491E-E363-F14F8799F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27D26-660D-B232-E476-1DC50C714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927269-39C5-7C5C-B59C-CC679692D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43EAE-FA24-A259-0F36-C7599C11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8B023-5534-F3B7-B820-2130909E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B2332-A345-CCC2-D30E-EB7C84C8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0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B016-F784-D727-51C8-A1C6BE1D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9475D-EFFA-E7B9-F004-CBBEB1DAB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8B194-79A3-1460-B805-B03D2CA9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2E192-49C9-39AE-E789-C6AE6BAD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8FE42-BBA8-E020-47C2-6372630E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EF3A1-93B7-DE7A-5B93-23F2304F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65CD-90AF-9CAB-CE8D-C3A8723D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7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B400-30AD-E929-55E0-8ABD359B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3987A-089A-F3AF-8A16-CFFC2B5C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EF93D-3A54-4597-BF62-1387DD2E1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38B67-1A67-474F-CF0D-6E3C81D1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31DB4-CF3E-61A4-18BD-88004635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E9CBA-88DA-9055-E27F-1FD6FA56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59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1CB8-B820-ED00-7BCD-0385BF6C7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320639-8713-6113-1D38-56BCDC34F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36C89-233E-D651-B993-BFEE85B19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B956B-EA21-1D1A-08D0-551B4FD8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A9621-C6F4-2BCE-D75F-0FCDF4D2C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CFAB4-F1F3-D6CC-266A-EEF3AAF6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E8152-037C-D764-3268-EF7B6EC5C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4E104-7C07-7DA2-5A96-9B173811D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DB08-192E-523E-2D94-A4EC2C21C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1A2C51-3380-4524-BFC4-55EC6A209E9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C1403-75C4-58BD-ED44-ADE54A845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0750-CDE8-D422-E27F-4F7C07341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AD0764-6B6E-4C78-A0DF-A213FCD5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0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1409-3DB1-6F8E-C619-10C6562D0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880" y="20062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Device Design Workshop 2025</a:t>
            </a:r>
            <a:br>
              <a:rPr lang="en-US" dirty="0"/>
            </a:br>
            <a:r>
              <a:rPr lang="en-US" sz="4400" dirty="0"/>
              <a:t>May 19-22</a:t>
            </a:r>
            <a:br>
              <a:rPr lang="en-US" sz="5300" dirty="0"/>
            </a:br>
            <a:r>
              <a:rPr lang="en-US" sz="4400" dirty="0"/>
              <a:t>UCLA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41E4D-6103-6899-2315-6D36716BE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880" y="4485958"/>
            <a:ext cx="9144000" cy="1655762"/>
          </a:xfrm>
        </p:spPr>
        <p:txBody>
          <a:bodyPr/>
          <a:lstStyle/>
          <a:p>
            <a:r>
              <a:rPr lang="en-US" dirty="0"/>
              <a:t>Eli Levenson-Falk</a:t>
            </a:r>
          </a:p>
          <a:p>
            <a:r>
              <a:rPr lang="en-US" dirty="0"/>
              <a:t>University of Southern California</a:t>
            </a:r>
          </a:p>
        </p:txBody>
      </p:sp>
      <p:pic>
        <p:nvPicPr>
          <p:cNvPr id="10" name="Google Shape;55;p13">
            <a:extLst>
              <a:ext uri="{FF2B5EF4-FFF2-40B4-BE49-F238E27FC236}">
                <a16:creationId xmlns:a16="http://schemas.microsoft.com/office/drawing/2014/main" id="{BA44AD3D-BABA-5B3B-D1DA-3D002AB9F4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6;p13">
            <a:extLst>
              <a:ext uri="{FF2B5EF4-FFF2-40B4-BE49-F238E27FC236}">
                <a16:creationId xmlns:a16="http://schemas.microsoft.com/office/drawing/2014/main" id="{1AFBE241-2F7E-D876-C622-C4038A9E4B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7;p13">
            <a:extLst>
              <a:ext uri="{FF2B5EF4-FFF2-40B4-BE49-F238E27FC236}">
                <a16:creationId xmlns:a16="http://schemas.microsoft.com/office/drawing/2014/main" id="{F240F402-D402-37FD-DBFD-17A9F64CB5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85B891B2-99A0-3EA4-D3A3-750B883C667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166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53D436-FECA-844F-A979-0FC9F1AC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99" b="9127"/>
          <a:stretch/>
        </p:blipFill>
        <p:spPr>
          <a:xfrm>
            <a:off x="3868587" y="3370544"/>
            <a:ext cx="3650524" cy="3022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1F1535-D542-9238-24E3-4CF3CC4D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Device Layout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BD394572-0A9B-191F-24AC-DF398190F6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2D82C89B-3C9B-9EA8-12D5-049FE74898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351E42D7-C2E9-B951-0176-F5AFF35001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BBFB519F-3A86-E62C-C65E-1156ED3DF57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FCB872-1F8E-93E6-29AE-B724DC667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189" y="965147"/>
            <a:ext cx="3739505" cy="2245958"/>
          </a:xfrm>
          <a:prstGeom prst="rect">
            <a:avLst/>
          </a:prstGeom>
        </p:spPr>
      </p:pic>
      <p:pic>
        <p:nvPicPr>
          <p:cNvPr id="1026" name="Picture 2" descr="Superconducting Qubits &amp; Quantum Advantage | Quanscient">
            <a:extLst>
              <a:ext uri="{FF2B5EF4-FFF2-40B4-BE49-F238E27FC236}">
                <a16:creationId xmlns:a16="http://schemas.microsoft.com/office/drawing/2014/main" id="{2C45C038-9AC1-E056-3279-61C4A81F9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765" y="751546"/>
            <a:ext cx="2715572" cy="27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Carlo Lab Research Overview - QuTech">
            <a:extLst>
              <a:ext uri="{FF2B5EF4-FFF2-40B4-BE49-F238E27FC236}">
                <a16:creationId xmlns:a16="http://schemas.microsoft.com/office/drawing/2014/main" id="{1A0FB03D-D2B9-4CB0-3986-6490DB8DC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77" y="3429000"/>
            <a:ext cx="3998931" cy="280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alse-coloured image of an 8-qubit superconducting quantum processor... |  Download Scientific Diagram">
            <a:extLst>
              <a:ext uri="{FF2B5EF4-FFF2-40B4-BE49-F238E27FC236}">
                <a16:creationId xmlns:a16="http://schemas.microsoft.com/office/drawing/2014/main" id="{5408E5F7-E980-2ECB-9594-E98D85CD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680" y="3705598"/>
            <a:ext cx="5100320" cy="235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044DB8-747C-490F-15C5-A28FC95FE2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5795" y="1038815"/>
            <a:ext cx="2243316" cy="22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1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AAFC9-765A-2A88-7512-7029C905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3E8F2-4ECF-E869-5386-F8D62C88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Circuit Graph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8301774D-4518-3CAA-8533-A49E04EF1F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0B57B78D-35B1-F17D-06C0-3CCD10D237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4250D09C-589A-C837-5548-2662060F0B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F781C0CC-442C-E39E-8A05-956225DABAF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C0A898-8C75-759A-D148-EEAFC6EC19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889"/>
          <a:stretch/>
        </p:blipFill>
        <p:spPr>
          <a:xfrm>
            <a:off x="925286" y="1878657"/>
            <a:ext cx="939800" cy="2276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2246C9-65FD-D39F-A286-6AA6C647EBC1}"/>
                  </a:ext>
                </a:extLst>
              </p:cNvPr>
              <p:cNvSpPr txBox="1"/>
              <p:nvPr/>
            </p:nvSpPr>
            <p:spPr>
              <a:xfrm>
                <a:off x="925286" y="4056592"/>
                <a:ext cx="1236942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𝐿𝐼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̇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2246C9-65FD-D39F-A286-6AA6C647E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86" y="4056592"/>
                <a:ext cx="1236942" cy="17235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CCB827-4948-8491-82A4-93FDA83FA400}"/>
                  </a:ext>
                </a:extLst>
              </p:cNvPr>
              <p:cNvSpPr txBox="1"/>
              <p:nvPr/>
            </p:nvSpPr>
            <p:spPr>
              <a:xfrm>
                <a:off x="247952" y="2693887"/>
                <a:ext cx="80433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CCB827-4948-8491-82A4-93FDA83FA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52" y="2693887"/>
                <a:ext cx="80433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9CFE01E-EF8D-DEC2-9A99-323BFD843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0790" y="2026849"/>
            <a:ext cx="1009791" cy="2086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D2A170-2604-48F9-D8DE-42C651859FBD}"/>
                  </a:ext>
                </a:extLst>
              </p:cNvPr>
              <p:cNvSpPr txBox="1"/>
              <p:nvPr/>
            </p:nvSpPr>
            <p:spPr>
              <a:xfrm>
                <a:off x="3377515" y="4036522"/>
                <a:ext cx="1317477" cy="1746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𝐶𝑉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US" sz="2800" b="0" dirty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D2A170-2604-48F9-D8DE-42C651859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515" y="4036522"/>
                <a:ext cx="1317477" cy="17464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F01FA8-A3EE-879F-F380-9A075186B6E5}"/>
                  </a:ext>
                </a:extLst>
              </p:cNvPr>
              <p:cNvSpPr txBox="1"/>
              <p:nvPr/>
            </p:nvSpPr>
            <p:spPr>
              <a:xfrm>
                <a:off x="1865086" y="2622747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F01FA8-A3EE-879F-F380-9A075186B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086" y="2622747"/>
                <a:ext cx="6096000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1754545-E9AF-9B91-2310-4FE251255DB9}"/>
              </a:ext>
            </a:extLst>
          </p:cNvPr>
          <p:cNvGrpSpPr/>
          <p:nvPr/>
        </p:nvGrpSpPr>
        <p:grpSpPr>
          <a:xfrm>
            <a:off x="7069885" y="2094185"/>
            <a:ext cx="376936" cy="1845733"/>
            <a:chOff x="6982799" y="990939"/>
            <a:chExt cx="376936" cy="184573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F701C7-4625-6E5B-FF0C-D87C274E8C02}"/>
                </a:ext>
              </a:extLst>
            </p:cNvPr>
            <p:cNvCxnSpPr/>
            <p:nvPr/>
          </p:nvCxnSpPr>
          <p:spPr>
            <a:xfrm>
              <a:off x="7171267" y="990939"/>
              <a:ext cx="0" cy="1845733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9F2CF30-CE50-1635-5AA7-AD4AB9124A04}"/>
                </a:ext>
              </a:extLst>
            </p:cNvPr>
            <p:cNvGrpSpPr/>
            <p:nvPr/>
          </p:nvGrpSpPr>
          <p:grpSpPr>
            <a:xfrm>
              <a:off x="6982799" y="1727369"/>
              <a:ext cx="376936" cy="372872"/>
              <a:chOff x="7323667" y="2624667"/>
              <a:chExt cx="376936" cy="372872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EB8590A-D5F8-BAB1-6638-B877688C7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3667" y="2624667"/>
                <a:ext cx="364066" cy="372872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97922F-A373-84B8-86C5-73FEA8B4691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32134" y="2627549"/>
                <a:ext cx="364066" cy="372872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8FD0A5-E319-3A02-2729-2297CC948247}"/>
                  </a:ext>
                </a:extLst>
              </p:cNvPr>
              <p:cNvSpPr txBox="1"/>
              <p:nvPr/>
            </p:nvSpPr>
            <p:spPr>
              <a:xfrm>
                <a:off x="6123115" y="4052337"/>
                <a:ext cx="2415468" cy="177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8FD0A5-E319-3A02-2729-2297CC94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15" y="4052337"/>
                <a:ext cx="2415468" cy="1772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0FD119-061D-5F50-CD9A-C0E0E815CFD1}"/>
              </a:ext>
            </a:extLst>
          </p:cNvPr>
          <p:cNvCxnSpPr>
            <a:cxnSpLocks/>
          </p:cNvCxnSpPr>
          <p:nvPr/>
        </p:nvCxnSpPr>
        <p:spPr>
          <a:xfrm>
            <a:off x="10501086" y="2094185"/>
            <a:ext cx="0" cy="64077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Flowchart: Sort 41">
            <a:extLst>
              <a:ext uri="{FF2B5EF4-FFF2-40B4-BE49-F238E27FC236}">
                <a16:creationId xmlns:a16="http://schemas.microsoft.com/office/drawing/2014/main" id="{142751C3-6330-4499-BFC3-C8408CA5B6CE}"/>
              </a:ext>
            </a:extLst>
          </p:cNvPr>
          <p:cNvSpPr/>
          <p:nvPr/>
        </p:nvSpPr>
        <p:spPr>
          <a:xfrm>
            <a:off x="10261450" y="2734955"/>
            <a:ext cx="479271" cy="558800"/>
          </a:xfrm>
          <a:prstGeom prst="flowChartSor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D27F99-B2DC-6463-0C15-B2D278E8CBF6}"/>
                  </a:ext>
                </a:extLst>
              </p:cNvPr>
              <p:cNvSpPr txBox="1"/>
              <p:nvPr/>
            </p:nvSpPr>
            <p:spPr>
              <a:xfrm>
                <a:off x="6386285" y="2641066"/>
                <a:ext cx="80433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D27F99-B2DC-6463-0C15-B2D278E8C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85" y="2641066"/>
                <a:ext cx="80433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C6345C-B5E6-EEEC-8937-B9F36910AB12}"/>
                  </a:ext>
                </a:extLst>
              </p:cNvPr>
              <p:cNvSpPr txBox="1"/>
              <p:nvPr/>
            </p:nvSpPr>
            <p:spPr>
              <a:xfrm>
                <a:off x="8028820" y="2620598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C6345C-B5E6-EEEC-8937-B9F36910A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820" y="2620598"/>
                <a:ext cx="6096000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D20EFA-A31A-2E59-101F-46EFF5538CCC}"/>
              </a:ext>
            </a:extLst>
          </p:cNvPr>
          <p:cNvCxnSpPr>
            <a:cxnSpLocks/>
          </p:cNvCxnSpPr>
          <p:nvPr/>
        </p:nvCxnSpPr>
        <p:spPr>
          <a:xfrm>
            <a:off x="10503988" y="3299148"/>
            <a:ext cx="0" cy="64077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8DDDCE-6622-0EB0-5278-4DC220B5A821}"/>
                  </a:ext>
                </a:extLst>
              </p:cNvPr>
              <p:cNvSpPr txBox="1"/>
              <p:nvPr/>
            </p:nvSpPr>
            <p:spPr>
              <a:xfrm>
                <a:off x="8996570" y="4129281"/>
                <a:ext cx="3009029" cy="161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𝑄𝑃𝑆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8DDDCE-6622-0EB0-5278-4DC220B5A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70" y="4129281"/>
                <a:ext cx="3009029" cy="16187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957A935-4EF4-EEFF-42D1-00C9E3082D67}"/>
              </a:ext>
            </a:extLst>
          </p:cNvPr>
          <p:cNvSpPr txBox="1"/>
          <p:nvPr/>
        </p:nvSpPr>
        <p:spPr>
          <a:xfrm>
            <a:off x="0" y="142820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               Inductor		      Capacitor		     Josephson junction          Quantum phase slip junction</a:t>
            </a:r>
          </a:p>
        </p:txBody>
      </p:sp>
    </p:spTree>
    <p:extLst>
      <p:ext uri="{BB962C8B-B14F-4D97-AF65-F5344CB8AC3E}">
        <p14:creationId xmlns:p14="http://schemas.microsoft.com/office/powerpoint/2010/main" val="402943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AFE02-B6FC-59A5-9FBC-C9471FFCC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A40CF2-485A-4DC8-B230-236C81BAA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89" y="710582"/>
            <a:ext cx="9300221" cy="543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0D374-1081-BA20-7AD1-FABF2B1A6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Circuit Graph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A7F15434-1119-6B4A-63DD-A21AEB891E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B2B85227-D012-CF34-85EE-AF4F0D61B8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AB6545F6-4FDC-4CEB-B310-383856C970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35FEEF01-940A-FDB8-00A9-AF9DF207810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8120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C0F1-8E00-371F-89E5-A55C9A71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Circuit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18B7-5310-4262-31AC-BFAB58A2C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1655141"/>
            <a:ext cx="10515600" cy="4351338"/>
          </a:xfrm>
        </p:spPr>
        <p:txBody>
          <a:bodyPr/>
          <a:lstStyle/>
          <a:p>
            <a:r>
              <a:rPr lang="en-US" dirty="0"/>
              <a:t>Also have transmission lines, </a:t>
            </a:r>
            <a:r>
              <a:rPr lang="en-US" dirty="0" err="1"/>
              <a:t>superinductors</a:t>
            </a:r>
            <a:r>
              <a:rPr lang="en-US" dirty="0"/>
              <a:t>—reduce to effective lumped models</a:t>
            </a:r>
          </a:p>
          <a:p>
            <a:r>
              <a:rPr lang="en-US" dirty="0"/>
              <a:t>Only an approximation – literally every object is distributed, everything has capacitance to everything else, everything has mutual inductance</a:t>
            </a:r>
          </a:p>
          <a:p>
            <a:r>
              <a:rPr lang="en-US" dirty="0"/>
              <a:t>This is the level most designers think at</a:t>
            </a:r>
          </a:p>
          <a:p>
            <a:r>
              <a:rPr lang="en-US" dirty="0"/>
              <a:t>Pahls will talk about general techniques for this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BC0D79E3-2B8B-D086-D7F8-F4C293EF32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8201414D-AD4D-4399-F03F-890F1C8C47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8E99E802-4B6A-8E3C-A754-F2840C7B40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26EA593B-F4BD-E714-3368-A5CBCE837F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81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F6E4-D556-72C5-6802-54B7D901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Circuit Hamiltonian from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D4EA-2B9C-A8E8-339D-3509B03B9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96493"/>
            <a:ext cx="10515600" cy="1909763"/>
          </a:xfrm>
        </p:spPr>
        <p:txBody>
          <a:bodyPr/>
          <a:lstStyle/>
          <a:p>
            <a:r>
              <a:rPr lang="en-US" dirty="0"/>
              <a:t>This is really hard!</a:t>
            </a:r>
          </a:p>
          <a:p>
            <a:r>
              <a:rPr lang="en-US" dirty="0"/>
              <a:t>Many techniques exist, not all are general (QPS junctions and nonreciprocal devices make things </a:t>
            </a:r>
            <a:r>
              <a:rPr lang="en-US" i="1" dirty="0"/>
              <a:t>hard</a:t>
            </a:r>
            <a:r>
              <a:rPr lang="en-US" dirty="0"/>
              <a:t>) </a:t>
            </a:r>
          </a:p>
          <a:p>
            <a:r>
              <a:rPr lang="en-US" dirty="0"/>
              <a:t>Michel </a:t>
            </a:r>
            <a:r>
              <a:rPr lang="en-US" dirty="0" err="1"/>
              <a:t>Devoret</a:t>
            </a:r>
            <a:r>
              <a:rPr lang="en-US" dirty="0"/>
              <a:t> will discuss this in detail this later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2C74F610-2952-B88E-CD81-5BEE9DA2C6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70AF25ED-7139-993D-6D1A-2DE0E48676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E4B01AE1-6D37-6F59-442B-6C543992F6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214EB640-3068-1B5E-117A-C780CF57CEF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28107-A969-A5CB-1E50-B95A3195097C}"/>
                  </a:ext>
                </a:extLst>
              </p:cNvPr>
              <p:cNvSpPr txBox="1"/>
              <p:nvPr/>
            </p:nvSpPr>
            <p:spPr>
              <a:xfrm>
                <a:off x="0" y="1509730"/>
                <a:ext cx="12191999" cy="1466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𝑚𝑛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𝑒𝑥𝑡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𝑚𝑛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𝑔𝑎𝑡𝑒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𝑑𝑟𝑖𝑣𝑒𝑠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000" dirty="0"/>
                  <a:t>(Jens I’m sorry I know this is incomplete)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28107-A969-A5CB-1E50-B95A3195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09730"/>
                <a:ext cx="12191999" cy="1466107"/>
              </a:xfrm>
              <a:prstGeom prst="rect">
                <a:avLst/>
              </a:prstGeom>
              <a:blipFill>
                <a:blip r:embed="rId6"/>
                <a:stretch>
                  <a:fillRect b="-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53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BA3F9-DAFE-BCAF-C85E-F28A6D9FD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9D70-0233-0FDC-7C20-F015199B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Effective Hamiltonian from circuit Hamiltonian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4472D-9621-BD95-F50D-E5AA86C0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7" y="1803665"/>
            <a:ext cx="10515600" cy="4351338"/>
          </a:xfrm>
        </p:spPr>
        <p:txBody>
          <a:bodyPr/>
          <a:lstStyle/>
          <a:p>
            <a:r>
              <a:rPr lang="en-US" dirty="0"/>
              <a:t>Quantize the circuit into well-defined modes with mode operators</a:t>
            </a:r>
          </a:p>
          <a:p>
            <a:r>
              <a:rPr lang="en-US" dirty="0"/>
              <a:t>Define any drive operators in terms of mode operators</a:t>
            </a:r>
          </a:p>
          <a:p>
            <a:r>
              <a:rPr lang="en-US" dirty="0"/>
              <a:t>Diagonalize, transform, </a:t>
            </a:r>
            <a:r>
              <a:rPr lang="en-US" dirty="0" err="1"/>
              <a:t>Floquetize</a:t>
            </a:r>
            <a:r>
              <a:rPr lang="en-US" dirty="0"/>
              <a:t>, etc.</a:t>
            </a:r>
          </a:p>
          <a:p>
            <a:r>
              <a:rPr lang="en-US" dirty="0"/>
              <a:t>This can be really </a:t>
            </a:r>
            <a:r>
              <a:rPr lang="en-US" dirty="0" err="1"/>
              <a:t>really</a:t>
            </a:r>
            <a:r>
              <a:rPr lang="en-US" dirty="0"/>
              <a:t> hard! </a:t>
            </a:r>
          </a:p>
          <a:p>
            <a:r>
              <a:rPr lang="en-US" dirty="0"/>
              <a:t>Jens Koch will discuss this more in his talks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F0B1D9B4-80A6-102A-4EF4-63FFB0A4EC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B1A309AF-D92E-27B5-25C8-91BE9368C4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8D80C090-0957-A156-E500-42D06DC064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D1FFD6C0-87E7-0B30-05C3-DF5DC101233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44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77780-F358-59AD-CC7B-5D645AA1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Circuit Graph from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D0703-4122-68AA-F894-1EE7FF52F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1889"/>
            <a:ext cx="10515600" cy="29680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Solve EM behavior numerically, use it to construct graph (or jump straight to effective Hamiltonian—see later talks)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One of the biggest challenges! Very computationally intensive, easy to get wrong, need to develop ways to solve this for much larger systems without just throwing RAM at the problem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Murat, </a:t>
            </a:r>
            <a:r>
              <a:rPr lang="en-US" sz="2400" dirty="0" err="1"/>
              <a:t>Shanto</a:t>
            </a:r>
            <a:r>
              <a:rPr lang="en-US" sz="2400" dirty="0"/>
              <a:t>, Ben will all discuss this later in great detail and will run workshops showing how to do this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311F2D40-B007-1E93-ABF1-8054EE256C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F5512121-660C-D229-1ADB-8F663D8575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208D853D-FF00-FE39-3E8E-10DB4C9829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A731E495-DB2C-C32C-A218-D46DCC01A2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C20159-4FD1-5B8A-8EF4-3750A8722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1" t="35787" r="28444" b="18290"/>
          <a:stretch/>
        </p:blipFill>
        <p:spPr bwMode="auto">
          <a:xfrm rot="16200000">
            <a:off x="7236153" y="1153253"/>
            <a:ext cx="2661177" cy="238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CD2000-30B7-FDAD-3FCD-0FDB1090E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7" t="25104" r="-370" b="25728"/>
          <a:stretch/>
        </p:blipFill>
        <p:spPr bwMode="auto">
          <a:xfrm>
            <a:off x="745067" y="1075182"/>
            <a:ext cx="4783666" cy="253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531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E340E-6224-3152-B21E-53E46F53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7FC9BA-0A87-929F-AFBF-4629DB9D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67" y="935224"/>
            <a:ext cx="8838979" cy="3633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9824E-6A36-34A5-193D-91838164D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Coupling and Readout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2EBD0-48F1-E0B8-BF94-AB37AE03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384838"/>
            <a:ext cx="12191999" cy="2815696"/>
          </a:xfrm>
        </p:spPr>
        <p:txBody>
          <a:bodyPr>
            <a:normAutofit/>
          </a:bodyPr>
          <a:lstStyle/>
          <a:p>
            <a:r>
              <a:rPr lang="en-US" sz="2400" dirty="0"/>
              <a:t>Can’t just have isolated qubits—need to couple capacitively/inductively/galvanically</a:t>
            </a:r>
          </a:p>
          <a:p>
            <a:r>
              <a:rPr lang="en-US" sz="2400" dirty="0"/>
              <a:t>Typically the couplings we want emerge as limits of the couplings we have (e.g. dispersive from transverse)—need to engineer to cancel unwanted terms</a:t>
            </a:r>
          </a:p>
          <a:p>
            <a:r>
              <a:rPr lang="en-US" sz="2400" dirty="0"/>
              <a:t>Andreas Wallraff, Daniel Sank, Ofer Naaman will discuss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F72BF2E9-2205-2938-AA6F-E45ECCF6AE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1870A718-3F40-B391-35DC-5391AD5AF1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A519534E-1DD2-70A9-31D1-BA198C8539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F14080B3-EE91-3795-3659-926F3F24E8D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86BBB-28AE-B296-D2A6-E82664FE15AC}"/>
              </a:ext>
            </a:extLst>
          </p:cNvPr>
          <p:cNvSpPr txBox="1"/>
          <p:nvPr/>
        </p:nvSpPr>
        <p:spPr>
          <a:xfrm>
            <a:off x="4008582" y="5946811"/>
            <a:ext cx="8183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Collodo et al. </a:t>
            </a:r>
            <a:r>
              <a:rPr lang="en-US" sz="1600" i="1" dirty="0"/>
              <a:t>PRL</a:t>
            </a:r>
            <a:r>
              <a:rPr lang="en-US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16236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4591F-9DF4-A9E0-6F04-BEB04CFB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05398F-BBC2-2C07-81B9-E318DD22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858" y="956733"/>
            <a:ext cx="2592304" cy="2874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25CE8C-6E02-9388-A760-B9CD24FE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2" y="842743"/>
            <a:ext cx="3666066" cy="3102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7F09D-73DF-C13D-0910-DC8C18E6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Crosstalk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F3CF-2351-EE97-A8A1-B2475D79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6406"/>
            <a:ext cx="10515600" cy="2595563"/>
          </a:xfrm>
        </p:spPr>
        <p:txBody>
          <a:bodyPr>
            <a:normAutofit/>
          </a:bodyPr>
          <a:lstStyle/>
          <a:p>
            <a:r>
              <a:rPr lang="en-US" dirty="0"/>
              <a:t>Classical (microwave): drive mode A, field reaches mode B  (might be physically distant!)</a:t>
            </a:r>
          </a:p>
          <a:p>
            <a:r>
              <a:rPr lang="en-US" dirty="0"/>
              <a:t>Quantum: unwanted effective Hamiltonian terms</a:t>
            </a:r>
          </a:p>
          <a:p>
            <a:r>
              <a:rPr lang="en-US" dirty="0"/>
              <a:t>In tension with coupling!</a:t>
            </a:r>
          </a:p>
          <a:p>
            <a:r>
              <a:rPr lang="en-US" dirty="0"/>
              <a:t>Ben Jarvis-Frain will discuss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1E43123F-17B9-93F7-019C-AD0EA65A35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5136CF10-9DBD-E35D-184D-8A51DDAEE9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CD7E72CB-5B94-531D-02B0-8CC025198A8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AF13DCC8-5A94-71BC-ADF0-966E0021A0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4683FD-CCA2-06A8-3A16-7B36A8DC3038}"/>
              </a:ext>
            </a:extLst>
          </p:cNvPr>
          <p:cNvSpPr txBox="1"/>
          <p:nvPr/>
        </p:nvSpPr>
        <p:spPr>
          <a:xfrm>
            <a:off x="4008582" y="5640149"/>
            <a:ext cx="8183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Rosenberg et al. </a:t>
            </a:r>
            <a:r>
              <a:rPr lang="en-US" sz="1600" i="1" dirty="0"/>
              <a:t>IEEE Magazine </a:t>
            </a:r>
            <a:r>
              <a:rPr lang="en-US" sz="1600" dirty="0"/>
              <a:t>2020</a:t>
            </a:r>
          </a:p>
          <a:p>
            <a:pPr algn="r"/>
            <a:r>
              <a:rPr lang="en-US" sz="1600" dirty="0" err="1"/>
              <a:t>Mundada</a:t>
            </a:r>
            <a:r>
              <a:rPr lang="en-US" sz="1600" dirty="0"/>
              <a:t> et al. </a:t>
            </a:r>
            <a:r>
              <a:rPr lang="en-US" sz="1600" i="1" dirty="0" err="1"/>
              <a:t>PRApplied</a:t>
            </a:r>
            <a:r>
              <a:rPr lang="en-US" sz="1600" i="1" dirty="0"/>
              <a:t> </a:t>
            </a:r>
            <a:r>
              <a:rPr lang="en-US" sz="1600" dirty="0"/>
              <a:t>2019</a:t>
            </a:r>
          </a:p>
          <a:p>
            <a:pPr algn="r"/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1C017B-6C55-D89F-3F6D-DE1FB119E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9720" y="877032"/>
            <a:ext cx="3221214" cy="29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41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CB180-41FF-FC7C-6CED-E1FF16FB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4292F6-BC64-A825-83F4-D5A60E9D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1040653"/>
            <a:ext cx="6735115" cy="3134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7DC59-4379-F11A-1973-65017C922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Superconductivity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6A50-554C-BD50-5877-20FAF0DB6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16473"/>
            <a:ext cx="10515600" cy="24854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superconductor isn’t just a perfect conductor:</a:t>
            </a:r>
          </a:p>
          <a:p>
            <a:pPr lvl="1"/>
            <a:r>
              <a:rPr lang="en-US" dirty="0"/>
              <a:t>Kinetic inductance</a:t>
            </a:r>
          </a:p>
          <a:p>
            <a:pPr lvl="1"/>
            <a:r>
              <a:rPr lang="en-US" dirty="0"/>
              <a:t>Flux focusing and finite penetration depth</a:t>
            </a:r>
          </a:p>
          <a:p>
            <a:pPr lvl="1"/>
            <a:r>
              <a:rPr lang="en-US" dirty="0"/>
              <a:t>Flux quantization</a:t>
            </a:r>
          </a:p>
          <a:p>
            <a:pPr lvl="1"/>
            <a:r>
              <a:rPr lang="en-US" dirty="0"/>
              <a:t>Phase slips</a:t>
            </a:r>
          </a:p>
          <a:p>
            <a:r>
              <a:rPr lang="en-US" dirty="0"/>
              <a:t>Ofer Naaman and Hakan Türeci will talk about this a lot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ADAC4201-1EB1-ACA0-259D-2FA199AB40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104F2522-2732-1E27-4946-FCD15AF8F3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0C8423CE-56CD-F46E-85A0-2191C368F9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35A51A94-63E0-BAC9-B83A-1149BDF849E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921EC2-AF37-2992-2764-B105AD9D548B}"/>
              </a:ext>
            </a:extLst>
          </p:cNvPr>
          <p:cNvSpPr txBox="1"/>
          <p:nvPr/>
        </p:nvSpPr>
        <p:spPr>
          <a:xfrm>
            <a:off x="4008582" y="5945583"/>
            <a:ext cx="8183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Naaman et al. </a:t>
            </a:r>
            <a:r>
              <a:rPr lang="en-US" sz="1600" i="1" dirty="0" err="1"/>
              <a:t>arXiv</a:t>
            </a:r>
            <a:r>
              <a:rPr lang="en-US" sz="1600" i="1" dirty="0"/>
              <a:t> 2025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797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F70F-C2EE-31F4-654B-9610356B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2FE1-177B-4EF2-E1BA-DE4D0451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 basic design techniques to beginners – formalize the hidden education that’s in some labs</a:t>
            </a:r>
          </a:p>
          <a:p>
            <a:pPr lvl="1"/>
            <a:r>
              <a:rPr lang="en-US" dirty="0"/>
              <a:t>Ideally a model for future work – there should be a textbook for this!</a:t>
            </a:r>
          </a:p>
          <a:p>
            <a:r>
              <a:rPr lang="en-US" dirty="0"/>
              <a:t>Spread advanced techniques to experts – design is its own discipline and deserves to be given full attention!</a:t>
            </a:r>
          </a:p>
          <a:p>
            <a:r>
              <a:rPr lang="en-US" dirty="0"/>
              <a:t>Figure out what research problems need attention, what resources need to be developed, who can contribute to what</a:t>
            </a:r>
          </a:p>
          <a:p>
            <a:r>
              <a:rPr lang="en-US" dirty="0"/>
              <a:t>Report out to funding agencies and hopefully get some support for important work!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629C3C08-0736-29F0-8BB7-BCDCAA279F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2F3FECDA-830D-C085-4CB7-87E08AB59A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E82803B1-90A8-27A3-523A-3BFE53F3425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F8849219-D3FB-E3B4-7773-48CA855A6E2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321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10C9A-448E-48EF-6DCF-F2CCAD0FA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0E21731-E0F9-F7A4-AF09-EC7FF593D5DF}"/>
              </a:ext>
            </a:extLst>
          </p:cNvPr>
          <p:cNvGrpSpPr/>
          <p:nvPr/>
        </p:nvGrpSpPr>
        <p:grpSpPr>
          <a:xfrm>
            <a:off x="1798800" y="1033350"/>
            <a:ext cx="7793934" cy="2848185"/>
            <a:chOff x="237055" y="1974875"/>
            <a:chExt cx="11447929" cy="41834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3CAB1D-A16D-3678-D7B7-4223CA846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7253" y="2091981"/>
              <a:ext cx="0" cy="3119719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720AC1F-1BEF-8A5C-0D03-EF560E9A8B28}"/>
                </a:ext>
              </a:extLst>
            </p:cNvPr>
            <p:cNvCxnSpPr>
              <a:cxnSpLocks/>
            </p:cNvCxnSpPr>
            <p:nvPr/>
          </p:nvCxnSpPr>
          <p:spPr>
            <a:xfrm>
              <a:off x="237055" y="3382753"/>
              <a:ext cx="340210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B6F430-3F56-0DD9-0A13-B5F2B78F89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348" y="3071373"/>
              <a:ext cx="2079811" cy="1376083"/>
            </a:xfrm>
            <a:prstGeom prst="straightConnector1">
              <a:avLst/>
            </a:prstGeom>
            <a:ln w="31750">
              <a:solidFill>
                <a:schemeClr val="tx1">
                  <a:alpha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761969-C525-C64E-747B-6979A3FC3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3076" y="2091981"/>
              <a:ext cx="0" cy="311971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C8F1C1-F93E-4D85-8A6F-0A023DED211C}"/>
                </a:ext>
              </a:extLst>
            </p:cNvPr>
            <p:cNvCxnSpPr>
              <a:cxnSpLocks/>
            </p:cNvCxnSpPr>
            <p:nvPr/>
          </p:nvCxnSpPr>
          <p:spPr>
            <a:xfrm>
              <a:off x="8282877" y="3759415"/>
              <a:ext cx="340210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A2ED4A-D481-D76C-6D5B-C021F4FE9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3171" y="3071373"/>
              <a:ext cx="2079811" cy="137608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D22ED65F-D5D7-A2FF-1230-733583E74908}"/>
                </a:ext>
              </a:extLst>
            </p:cNvPr>
            <p:cNvSpPr txBox="1">
              <a:spLocks/>
            </p:cNvSpPr>
            <p:nvPr/>
          </p:nvSpPr>
          <p:spPr>
            <a:xfrm>
              <a:off x="8559482" y="5641116"/>
              <a:ext cx="2702858" cy="5172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Design Space</a:t>
              </a:r>
              <a:endParaRPr lang="en-US" sz="2000" dirty="0"/>
            </a:p>
            <a:p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ubtitle 2">
                  <a:extLst>
                    <a:ext uri="{FF2B5EF4-FFF2-40B4-BE49-F238E27FC236}">
                      <a16:creationId xmlns:a16="http://schemas.microsoft.com/office/drawing/2014/main" id="{6D2B2ED5-65CC-A3C1-B5CB-979C2149BF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97347" y="5641116"/>
                  <a:ext cx="2012574" cy="51724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a14:m>
                  <a:r>
                    <a:rPr lang="en-US" sz="1800" dirty="0"/>
                    <a:t> Space</a:t>
                  </a:r>
                </a:p>
                <a:p>
                  <a:pPr algn="ctr"/>
                  <a:endParaRPr lang="en-US" sz="1800" dirty="0"/>
                </a:p>
              </p:txBody>
            </p:sp>
          </mc:Choice>
          <mc:Fallback xmlns="">
            <p:sp>
              <p:nvSpPr>
                <p:cNvPr id="15" name="Subtitle 2">
                  <a:extLst>
                    <a:ext uri="{FF2B5EF4-FFF2-40B4-BE49-F238E27FC236}">
                      <a16:creationId xmlns:a16="http://schemas.microsoft.com/office/drawing/2014/main" id="{6D2B2ED5-65CC-A3C1-B5CB-979C2149B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47" y="5641116"/>
                  <a:ext cx="2012574" cy="517245"/>
                </a:xfrm>
                <a:prstGeom prst="rect">
                  <a:avLst/>
                </a:prstGeom>
                <a:blipFill>
                  <a:blip r:embed="rId2"/>
                  <a:stretch>
                    <a:fillRect t="-13793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A6188352-F4FE-92AB-E7C0-66F89618AA7E}"/>
                </a:ext>
              </a:extLst>
            </p:cNvPr>
            <p:cNvSpPr/>
            <p:nvPr/>
          </p:nvSpPr>
          <p:spPr>
            <a:xfrm>
              <a:off x="938950" y="2656756"/>
              <a:ext cx="1870973" cy="1990165"/>
            </a:xfrm>
            <a:custGeom>
              <a:avLst/>
              <a:gdLst>
                <a:gd name="connsiteX0" fmla="*/ 1131385 w 1870973"/>
                <a:gd name="connsiteY0" fmla="*/ 645459 h 1990165"/>
                <a:gd name="connsiteX1" fmla="*/ 929679 w 1870973"/>
                <a:gd name="connsiteY1" fmla="*/ 564777 h 1990165"/>
                <a:gd name="connsiteX2" fmla="*/ 875890 w 1870973"/>
                <a:gd name="connsiteY2" fmla="*/ 551330 h 1990165"/>
                <a:gd name="connsiteX3" fmla="*/ 660737 w 1870973"/>
                <a:gd name="connsiteY3" fmla="*/ 605118 h 1990165"/>
                <a:gd name="connsiteX4" fmla="*/ 606949 w 1870973"/>
                <a:gd name="connsiteY4" fmla="*/ 685800 h 1990165"/>
                <a:gd name="connsiteX5" fmla="*/ 580055 w 1870973"/>
                <a:gd name="connsiteY5" fmla="*/ 766483 h 1990165"/>
                <a:gd name="connsiteX6" fmla="*/ 176643 w 1870973"/>
                <a:gd name="connsiteY6" fmla="*/ 753035 h 1990165"/>
                <a:gd name="connsiteX7" fmla="*/ 95961 w 1870973"/>
                <a:gd name="connsiteY7" fmla="*/ 766483 h 1990165"/>
                <a:gd name="connsiteX8" fmla="*/ 69067 w 1870973"/>
                <a:gd name="connsiteY8" fmla="*/ 927847 h 1990165"/>
                <a:gd name="connsiteX9" fmla="*/ 42173 w 1870973"/>
                <a:gd name="connsiteY9" fmla="*/ 1062318 h 1990165"/>
                <a:gd name="connsiteX10" fmla="*/ 55620 w 1870973"/>
                <a:gd name="connsiteY10" fmla="*/ 1331259 h 1990165"/>
                <a:gd name="connsiteX11" fmla="*/ 136302 w 1870973"/>
                <a:gd name="connsiteY11" fmla="*/ 1425388 h 1990165"/>
                <a:gd name="connsiteX12" fmla="*/ 163196 w 1870973"/>
                <a:gd name="connsiteY12" fmla="*/ 1465730 h 1990165"/>
                <a:gd name="connsiteX13" fmla="*/ 230432 w 1870973"/>
                <a:gd name="connsiteY13" fmla="*/ 1532965 h 1990165"/>
                <a:gd name="connsiteX14" fmla="*/ 243879 w 1870973"/>
                <a:gd name="connsiteY14" fmla="*/ 1573306 h 1990165"/>
                <a:gd name="connsiteX15" fmla="*/ 203537 w 1870973"/>
                <a:gd name="connsiteY15" fmla="*/ 1600200 h 1990165"/>
                <a:gd name="connsiteX16" fmla="*/ 95961 w 1870973"/>
                <a:gd name="connsiteY16" fmla="*/ 1627094 h 1990165"/>
                <a:gd name="connsiteX17" fmla="*/ 55620 w 1870973"/>
                <a:gd name="connsiteY17" fmla="*/ 1640541 h 1990165"/>
                <a:gd name="connsiteX18" fmla="*/ 1832 w 1870973"/>
                <a:gd name="connsiteY18" fmla="*/ 1721224 h 1990165"/>
                <a:gd name="connsiteX19" fmla="*/ 42173 w 1870973"/>
                <a:gd name="connsiteY19" fmla="*/ 1734671 h 1990165"/>
                <a:gd name="connsiteX20" fmla="*/ 149749 w 1870973"/>
                <a:gd name="connsiteY20" fmla="*/ 1788459 h 1990165"/>
                <a:gd name="connsiteX21" fmla="*/ 243879 w 1870973"/>
                <a:gd name="connsiteY21" fmla="*/ 1842247 h 1990165"/>
                <a:gd name="connsiteX22" fmla="*/ 297667 w 1870973"/>
                <a:gd name="connsiteY22" fmla="*/ 1882588 h 1990165"/>
                <a:gd name="connsiteX23" fmla="*/ 432137 w 1870973"/>
                <a:gd name="connsiteY23" fmla="*/ 1936377 h 1990165"/>
                <a:gd name="connsiteX24" fmla="*/ 485926 w 1870973"/>
                <a:gd name="connsiteY24" fmla="*/ 1963271 h 1990165"/>
                <a:gd name="connsiteX25" fmla="*/ 580055 w 1870973"/>
                <a:gd name="connsiteY25" fmla="*/ 1990165 h 1990165"/>
                <a:gd name="connsiteX26" fmla="*/ 741420 w 1870973"/>
                <a:gd name="connsiteY26" fmla="*/ 1976718 h 1990165"/>
                <a:gd name="connsiteX27" fmla="*/ 822102 w 1870973"/>
                <a:gd name="connsiteY27" fmla="*/ 1896035 h 1990165"/>
                <a:gd name="connsiteX28" fmla="*/ 875890 w 1870973"/>
                <a:gd name="connsiteY28" fmla="*/ 1842247 h 1990165"/>
                <a:gd name="connsiteX29" fmla="*/ 929679 w 1870973"/>
                <a:gd name="connsiteY29" fmla="*/ 1761565 h 1990165"/>
                <a:gd name="connsiteX30" fmla="*/ 970020 w 1870973"/>
                <a:gd name="connsiteY30" fmla="*/ 1694330 h 1990165"/>
                <a:gd name="connsiteX31" fmla="*/ 996914 w 1870973"/>
                <a:gd name="connsiteY31" fmla="*/ 1667435 h 1990165"/>
                <a:gd name="connsiteX32" fmla="*/ 1037255 w 1870973"/>
                <a:gd name="connsiteY32" fmla="*/ 1613647 h 1990165"/>
                <a:gd name="connsiteX33" fmla="*/ 1117937 w 1870973"/>
                <a:gd name="connsiteY33" fmla="*/ 1573306 h 1990165"/>
                <a:gd name="connsiteX34" fmla="*/ 1212067 w 1870973"/>
                <a:gd name="connsiteY34" fmla="*/ 1586753 h 1990165"/>
                <a:gd name="connsiteX35" fmla="*/ 1306196 w 1870973"/>
                <a:gd name="connsiteY35" fmla="*/ 1613647 h 1990165"/>
                <a:gd name="connsiteX36" fmla="*/ 1413773 w 1870973"/>
                <a:gd name="connsiteY36" fmla="*/ 1640541 h 1990165"/>
                <a:gd name="connsiteX37" fmla="*/ 1561690 w 1870973"/>
                <a:gd name="connsiteY37" fmla="*/ 1627094 h 1990165"/>
                <a:gd name="connsiteX38" fmla="*/ 1588585 w 1870973"/>
                <a:gd name="connsiteY38" fmla="*/ 1600200 h 1990165"/>
                <a:gd name="connsiteX39" fmla="*/ 1642373 w 1870973"/>
                <a:gd name="connsiteY39" fmla="*/ 1559859 h 1990165"/>
                <a:gd name="connsiteX40" fmla="*/ 1736502 w 1870973"/>
                <a:gd name="connsiteY40" fmla="*/ 1452283 h 1990165"/>
                <a:gd name="connsiteX41" fmla="*/ 1763396 w 1870973"/>
                <a:gd name="connsiteY41" fmla="*/ 1425388 h 1990165"/>
                <a:gd name="connsiteX42" fmla="*/ 1803737 w 1870973"/>
                <a:gd name="connsiteY42" fmla="*/ 1331259 h 1990165"/>
                <a:gd name="connsiteX43" fmla="*/ 1830632 w 1870973"/>
                <a:gd name="connsiteY43" fmla="*/ 1264024 h 1990165"/>
                <a:gd name="connsiteX44" fmla="*/ 1844079 w 1870973"/>
                <a:gd name="connsiteY44" fmla="*/ 1156447 h 1990165"/>
                <a:gd name="connsiteX45" fmla="*/ 1857526 w 1870973"/>
                <a:gd name="connsiteY45" fmla="*/ 1089212 h 1990165"/>
                <a:gd name="connsiteX46" fmla="*/ 1870973 w 1870973"/>
                <a:gd name="connsiteY46" fmla="*/ 954741 h 1990165"/>
                <a:gd name="connsiteX47" fmla="*/ 1857526 w 1870973"/>
                <a:gd name="connsiteY47" fmla="*/ 524435 h 1990165"/>
                <a:gd name="connsiteX48" fmla="*/ 1844079 w 1870973"/>
                <a:gd name="connsiteY48" fmla="*/ 443753 h 1990165"/>
                <a:gd name="connsiteX49" fmla="*/ 1803737 w 1870973"/>
                <a:gd name="connsiteY49" fmla="*/ 389965 h 1990165"/>
                <a:gd name="connsiteX50" fmla="*/ 1723055 w 1870973"/>
                <a:gd name="connsiteY50" fmla="*/ 322730 h 1990165"/>
                <a:gd name="connsiteX51" fmla="*/ 1642373 w 1870973"/>
                <a:gd name="connsiteY51" fmla="*/ 295835 h 1990165"/>
                <a:gd name="connsiteX52" fmla="*/ 1628926 w 1870973"/>
                <a:gd name="connsiteY52" fmla="*/ 174812 h 1990165"/>
                <a:gd name="connsiteX53" fmla="*/ 1575137 w 1870973"/>
                <a:gd name="connsiteY53" fmla="*/ 26894 h 1990165"/>
                <a:gd name="connsiteX54" fmla="*/ 1534796 w 1870973"/>
                <a:gd name="connsiteY54" fmla="*/ 0 h 1990165"/>
                <a:gd name="connsiteX55" fmla="*/ 1440667 w 1870973"/>
                <a:gd name="connsiteY55" fmla="*/ 13447 h 1990165"/>
                <a:gd name="connsiteX56" fmla="*/ 1413773 w 1870973"/>
                <a:gd name="connsiteY56" fmla="*/ 53788 h 1990165"/>
                <a:gd name="connsiteX57" fmla="*/ 1386879 w 1870973"/>
                <a:gd name="connsiteY57" fmla="*/ 147918 h 1990165"/>
                <a:gd name="connsiteX58" fmla="*/ 1359985 w 1870973"/>
                <a:gd name="connsiteY58" fmla="*/ 228600 h 1990165"/>
                <a:gd name="connsiteX59" fmla="*/ 1279302 w 1870973"/>
                <a:gd name="connsiteY59" fmla="*/ 349624 h 1990165"/>
                <a:gd name="connsiteX60" fmla="*/ 1198620 w 1870973"/>
                <a:gd name="connsiteY60" fmla="*/ 470647 h 1990165"/>
                <a:gd name="connsiteX61" fmla="*/ 1171726 w 1870973"/>
                <a:gd name="connsiteY61" fmla="*/ 510988 h 1990165"/>
                <a:gd name="connsiteX62" fmla="*/ 1117937 w 1870973"/>
                <a:gd name="connsiteY62" fmla="*/ 564777 h 1990165"/>
                <a:gd name="connsiteX63" fmla="*/ 1131385 w 1870973"/>
                <a:gd name="connsiteY63" fmla="*/ 645459 h 199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70973" h="1990165">
                  <a:moveTo>
                    <a:pt x="1131385" y="645459"/>
                  </a:moveTo>
                  <a:cubicBezTo>
                    <a:pt x="1005163" y="573333"/>
                    <a:pt x="1072313" y="600435"/>
                    <a:pt x="929679" y="564777"/>
                  </a:cubicBezTo>
                  <a:lnTo>
                    <a:pt x="875890" y="551330"/>
                  </a:lnTo>
                  <a:cubicBezTo>
                    <a:pt x="741442" y="561672"/>
                    <a:pt x="723100" y="524937"/>
                    <a:pt x="660737" y="605118"/>
                  </a:cubicBezTo>
                  <a:cubicBezTo>
                    <a:pt x="640893" y="630632"/>
                    <a:pt x="617170" y="655136"/>
                    <a:pt x="606949" y="685800"/>
                  </a:cubicBezTo>
                  <a:lnTo>
                    <a:pt x="580055" y="766483"/>
                  </a:lnTo>
                  <a:cubicBezTo>
                    <a:pt x="445584" y="762000"/>
                    <a:pt x="311188" y="753035"/>
                    <a:pt x="176643" y="753035"/>
                  </a:cubicBezTo>
                  <a:cubicBezTo>
                    <a:pt x="149378" y="753035"/>
                    <a:pt x="110250" y="743262"/>
                    <a:pt x="95961" y="766483"/>
                  </a:cubicBezTo>
                  <a:cubicBezTo>
                    <a:pt x="67382" y="812924"/>
                    <a:pt x="79761" y="874376"/>
                    <a:pt x="69067" y="927847"/>
                  </a:cubicBezTo>
                  <a:lnTo>
                    <a:pt x="42173" y="1062318"/>
                  </a:lnTo>
                  <a:cubicBezTo>
                    <a:pt x="46655" y="1151965"/>
                    <a:pt x="40864" y="1242721"/>
                    <a:pt x="55620" y="1331259"/>
                  </a:cubicBezTo>
                  <a:cubicBezTo>
                    <a:pt x="59817" y="1356439"/>
                    <a:pt x="120465" y="1406383"/>
                    <a:pt x="136302" y="1425388"/>
                  </a:cubicBezTo>
                  <a:cubicBezTo>
                    <a:pt x="146648" y="1437804"/>
                    <a:pt x="152554" y="1453567"/>
                    <a:pt x="163196" y="1465730"/>
                  </a:cubicBezTo>
                  <a:cubicBezTo>
                    <a:pt x="184067" y="1489583"/>
                    <a:pt x="230432" y="1532965"/>
                    <a:pt x="230432" y="1532965"/>
                  </a:cubicBezTo>
                  <a:cubicBezTo>
                    <a:pt x="234914" y="1546412"/>
                    <a:pt x="249143" y="1560145"/>
                    <a:pt x="243879" y="1573306"/>
                  </a:cubicBezTo>
                  <a:cubicBezTo>
                    <a:pt x="237877" y="1588312"/>
                    <a:pt x="218726" y="1594677"/>
                    <a:pt x="203537" y="1600200"/>
                  </a:cubicBezTo>
                  <a:cubicBezTo>
                    <a:pt x="168800" y="1612832"/>
                    <a:pt x="131026" y="1615406"/>
                    <a:pt x="95961" y="1627094"/>
                  </a:cubicBezTo>
                  <a:lnTo>
                    <a:pt x="55620" y="1640541"/>
                  </a:lnTo>
                  <a:cubicBezTo>
                    <a:pt x="48772" y="1647389"/>
                    <a:pt x="-11142" y="1695277"/>
                    <a:pt x="1832" y="1721224"/>
                  </a:cubicBezTo>
                  <a:cubicBezTo>
                    <a:pt x="8171" y="1733902"/>
                    <a:pt x="29269" y="1728806"/>
                    <a:pt x="42173" y="1734671"/>
                  </a:cubicBezTo>
                  <a:cubicBezTo>
                    <a:pt x="78671" y="1751261"/>
                    <a:pt x="113890" y="1770530"/>
                    <a:pt x="149749" y="1788459"/>
                  </a:cubicBezTo>
                  <a:cubicBezTo>
                    <a:pt x="202272" y="1814721"/>
                    <a:pt x="199532" y="1810571"/>
                    <a:pt x="243879" y="1842247"/>
                  </a:cubicBezTo>
                  <a:cubicBezTo>
                    <a:pt x="262116" y="1855273"/>
                    <a:pt x="277621" y="1872565"/>
                    <a:pt x="297667" y="1882588"/>
                  </a:cubicBezTo>
                  <a:cubicBezTo>
                    <a:pt x="340847" y="1904178"/>
                    <a:pt x="388957" y="1914787"/>
                    <a:pt x="432137" y="1936377"/>
                  </a:cubicBezTo>
                  <a:cubicBezTo>
                    <a:pt x="450067" y="1945342"/>
                    <a:pt x="467501" y="1955375"/>
                    <a:pt x="485926" y="1963271"/>
                  </a:cubicBezTo>
                  <a:cubicBezTo>
                    <a:pt x="512934" y="1974846"/>
                    <a:pt x="552759" y="1983341"/>
                    <a:pt x="580055" y="1990165"/>
                  </a:cubicBezTo>
                  <a:cubicBezTo>
                    <a:pt x="633843" y="1985683"/>
                    <a:pt x="691115" y="1996281"/>
                    <a:pt x="741420" y="1976718"/>
                  </a:cubicBezTo>
                  <a:cubicBezTo>
                    <a:pt x="776868" y="1962933"/>
                    <a:pt x="795208" y="1922929"/>
                    <a:pt x="822102" y="1896035"/>
                  </a:cubicBezTo>
                  <a:cubicBezTo>
                    <a:pt x="840031" y="1878106"/>
                    <a:pt x="861825" y="1863344"/>
                    <a:pt x="875890" y="1842247"/>
                  </a:cubicBezTo>
                  <a:cubicBezTo>
                    <a:pt x="893820" y="1815353"/>
                    <a:pt x="913049" y="1789282"/>
                    <a:pt x="929679" y="1761565"/>
                  </a:cubicBezTo>
                  <a:cubicBezTo>
                    <a:pt x="943126" y="1739153"/>
                    <a:pt x="954829" y="1715598"/>
                    <a:pt x="970020" y="1694330"/>
                  </a:cubicBezTo>
                  <a:cubicBezTo>
                    <a:pt x="977389" y="1684013"/>
                    <a:pt x="988798" y="1677175"/>
                    <a:pt x="996914" y="1667435"/>
                  </a:cubicBezTo>
                  <a:cubicBezTo>
                    <a:pt x="1011261" y="1650218"/>
                    <a:pt x="1021408" y="1629494"/>
                    <a:pt x="1037255" y="1613647"/>
                  </a:cubicBezTo>
                  <a:cubicBezTo>
                    <a:pt x="1063322" y="1587580"/>
                    <a:pt x="1085127" y="1584243"/>
                    <a:pt x="1117937" y="1573306"/>
                  </a:cubicBezTo>
                  <a:cubicBezTo>
                    <a:pt x="1149314" y="1577788"/>
                    <a:pt x="1180883" y="1581083"/>
                    <a:pt x="1212067" y="1586753"/>
                  </a:cubicBezTo>
                  <a:cubicBezTo>
                    <a:pt x="1304295" y="1603522"/>
                    <a:pt x="1229387" y="1594445"/>
                    <a:pt x="1306196" y="1613647"/>
                  </a:cubicBezTo>
                  <a:lnTo>
                    <a:pt x="1413773" y="1640541"/>
                  </a:lnTo>
                  <a:cubicBezTo>
                    <a:pt x="1463079" y="1636059"/>
                    <a:pt x="1513449" y="1638227"/>
                    <a:pt x="1561690" y="1627094"/>
                  </a:cubicBezTo>
                  <a:cubicBezTo>
                    <a:pt x="1574044" y="1624243"/>
                    <a:pt x="1578845" y="1608316"/>
                    <a:pt x="1588585" y="1600200"/>
                  </a:cubicBezTo>
                  <a:cubicBezTo>
                    <a:pt x="1605802" y="1585853"/>
                    <a:pt x="1625357" y="1574444"/>
                    <a:pt x="1642373" y="1559859"/>
                  </a:cubicBezTo>
                  <a:cubicBezTo>
                    <a:pt x="1686736" y="1521833"/>
                    <a:pt x="1695393" y="1500244"/>
                    <a:pt x="1736502" y="1452283"/>
                  </a:cubicBezTo>
                  <a:cubicBezTo>
                    <a:pt x="1744753" y="1442657"/>
                    <a:pt x="1756363" y="1435937"/>
                    <a:pt x="1763396" y="1425388"/>
                  </a:cubicBezTo>
                  <a:cubicBezTo>
                    <a:pt x="1790383" y="1384907"/>
                    <a:pt x="1788368" y="1372242"/>
                    <a:pt x="1803737" y="1331259"/>
                  </a:cubicBezTo>
                  <a:cubicBezTo>
                    <a:pt x="1812213" y="1308658"/>
                    <a:pt x="1821667" y="1286436"/>
                    <a:pt x="1830632" y="1264024"/>
                  </a:cubicBezTo>
                  <a:cubicBezTo>
                    <a:pt x="1835114" y="1228165"/>
                    <a:pt x="1838584" y="1192165"/>
                    <a:pt x="1844079" y="1156447"/>
                  </a:cubicBezTo>
                  <a:cubicBezTo>
                    <a:pt x="1847554" y="1133857"/>
                    <a:pt x="1854505" y="1111867"/>
                    <a:pt x="1857526" y="1089212"/>
                  </a:cubicBezTo>
                  <a:cubicBezTo>
                    <a:pt x="1863480" y="1044560"/>
                    <a:pt x="1866491" y="999565"/>
                    <a:pt x="1870973" y="954741"/>
                  </a:cubicBezTo>
                  <a:cubicBezTo>
                    <a:pt x="1866491" y="811306"/>
                    <a:pt x="1865068" y="667742"/>
                    <a:pt x="1857526" y="524435"/>
                  </a:cubicBezTo>
                  <a:cubicBezTo>
                    <a:pt x="1856093" y="497208"/>
                    <a:pt x="1854205" y="469068"/>
                    <a:pt x="1844079" y="443753"/>
                  </a:cubicBezTo>
                  <a:cubicBezTo>
                    <a:pt x="1835755" y="422944"/>
                    <a:pt x="1818323" y="406981"/>
                    <a:pt x="1803737" y="389965"/>
                  </a:cubicBezTo>
                  <a:cubicBezTo>
                    <a:pt x="1784249" y="367229"/>
                    <a:pt x="1751786" y="335499"/>
                    <a:pt x="1723055" y="322730"/>
                  </a:cubicBezTo>
                  <a:cubicBezTo>
                    <a:pt x="1697150" y="311216"/>
                    <a:pt x="1642373" y="295835"/>
                    <a:pt x="1642373" y="295835"/>
                  </a:cubicBezTo>
                  <a:cubicBezTo>
                    <a:pt x="1637891" y="255494"/>
                    <a:pt x="1635980" y="214784"/>
                    <a:pt x="1628926" y="174812"/>
                  </a:cubicBezTo>
                  <a:cubicBezTo>
                    <a:pt x="1620731" y="128372"/>
                    <a:pt x="1612646" y="64402"/>
                    <a:pt x="1575137" y="26894"/>
                  </a:cubicBezTo>
                  <a:cubicBezTo>
                    <a:pt x="1563709" y="15466"/>
                    <a:pt x="1548243" y="8965"/>
                    <a:pt x="1534796" y="0"/>
                  </a:cubicBezTo>
                  <a:cubicBezTo>
                    <a:pt x="1503420" y="4482"/>
                    <a:pt x="1469630" y="574"/>
                    <a:pt x="1440667" y="13447"/>
                  </a:cubicBezTo>
                  <a:cubicBezTo>
                    <a:pt x="1425899" y="20011"/>
                    <a:pt x="1421000" y="39333"/>
                    <a:pt x="1413773" y="53788"/>
                  </a:cubicBezTo>
                  <a:cubicBezTo>
                    <a:pt x="1402476" y="76382"/>
                    <a:pt x="1393341" y="126377"/>
                    <a:pt x="1386879" y="147918"/>
                  </a:cubicBezTo>
                  <a:cubicBezTo>
                    <a:pt x="1378733" y="175071"/>
                    <a:pt x="1375710" y="205012"/>
                    <a:pt x="1359985" y="228600"/>
                  </a:cubicBezTo>
                  <a:lnTo>
                    <a:pt x="1279302" y="349624"/>
                  </a:lnTo>
                  <a:lnTo>
                    <a:pt x="1198620" y="470647"/>
                  </a:lnTo>
                  <a:cubicBezTo>
                    <a:pt x="1189655" y="484094"/>
                    <a:pt x="1183154" y="499560"/>
                    <a:pt x="1171726" y="510988"/>
                  </a:cubicBezTo>
                  <a:lnTo>
                    <a:pt x="1117937" y="564777"/>
                  </a:lnTo>
                  <a:cubicBezTo>
                    <a:pt x="1103594" y="665181"/>
                    <a:pt x="1126902" y="681318"/>
                    <a:pt x="1131385" y="645459"/>
                  </a:cubicBezTo>
                  <a:close/>
                </a:path>
              </a:pathLst>
            </a:custGeom>
            <a:solidFill>
              <a:schemeClr val="tx2">
                <a:alpha val="14314"/>
              </a:schemeClr>
            </a:solidFill>
            <a:ln>
              <a:solidFill>
                <a:schemeClr val="tx2">
                  <a:alpha val="13895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53911086-E7ED-41D1-9646-F253D50B289C}"/>
                </a:ext>
              </a:extLst>
            </p:cNvPr>
            <p:cNvSpPr/>
            <p:nvPr/>
          </p:nvSpPr>
          <p:spPr>
            <a:xfrm>
              <a:off x="9381055" y="2481946"/>
              <a:ext cx="1102659" cy="779929"/>
            </a:xfrm>
            <a:custGeom>
              <a:avLst/>
              <a:gdLst>
                <a:gd name="connsiteX0" fmla="*/ 685800 w 1102659"/>
                <a:gd name="connsiteY0" fmla="*/ 94129 h 779929"/>
                <a:gd name="connsiteX1" fmla="*/ 591671 w 1102659"/>
                <a:gd name="connsiteY1" fmla="*/ 107576 h 779929"/>
                <a:gd name="connsiteX2" fmla="*/ 295836 w 1102659"/>
                <a:gd name="connsiteY2" fmla="*/ 121023 h 779929"/>
                <a:gd name="connsiteX3" fmla="*/ 255495 w 1102659"/>
                <a:gd name="connsiteY3" fmla="*/ 134471 h 779929"/>
                <a:gd name="connsiteX4" fmla="*/ 215153 w 1102659"/>
                <a:gd name="connsiteY4" fmla="*/ 161365 h 779929"/>
                <a:gd name="connsiteX5" fmla="*/ 174812 w 1102659"/>
                <a:gd name="connsiteY5" fmla="*/ 309282 h 779929"/>
                <a:gd name="connsiteX6" fmla="*/ 147918 w 1102659"/>
                <a:gd name="connsiteY6" fmla="*/ 349623 h 779929"/>
                <a:gd name="connsiteX7" fmla="*/ 40342 w 1102659"/>
                <a:gd name="connsiteY7" fmla="*/ 443753 h 779929"/>
                <a:gd name="connsiteX8" fmla="*/ 0 w 1102659"/>
                <a:gd name="connsiteY8" fmla="*/ 484094 h 779929"/>
                <a:gd name="connsiteX9" fmla="*/ 13448 w 1102659"/>
                <a:gd name="connsiteY9" fmla="*/ 537882 h 779929"/>
                <a:gd name="connsiteX10" fmla="*/ 94130 w 1102659"/>
                <a:gd name="connsiteY10" fmla="*/ 564776 h 779929"/>
                <a:gd name="connsiteX11" fmla="*/ 389965 w 1102659"/>
                <a:gd name="connsiteY11" fmla="*/ 591671 h 779929"/>
                <a:gd name="connsiteX12" fmla="*/ 470648 w 1102659"/>
                <a:gd name="connsiteY12" fmla="*/ 658906 h 779929"/>
                <a:gd name="connsiteX13" fmla="*/ 591671 w 1102659"/>
                <a:gd name="connsiteY13" fmla="*/ 753035 h 779929"/>
                <a:gd name="connsiteX14" fmla="*/ 672353 w 1102659"/>
                <a:gd name="connsiteY14" fmla="*/ 779929 h 779929"/>
                <a:gd name="connsiteX15" fmla="*/ 820271 w 1102659"/>
                <a:gd name="connsiteY15" fmla="*/ 766482 h 779929"/>
                <a:gd name="connsiteX16" fmla="*/ 860612 w 1102659"/>
                <a:gd name="connsiteY16" fmla="*/ 753035 h 779929"/>
                <a:gd name="connsiteX17" fmla="*/ 927848 w 1102659"/>
                <a:gd name="connsiteY17" fmla="*/ 685800 h 779929"/>
                <a:gd name="connsiteX18" fmla="*/ 954742 w 1102659"/>
                <a:gd name="connsiteY18" fmla="*/ 645459 h 779929"/>
                <a:gd name="connsiteX19" fmla="*/ 981636 w 1102659"/>
                <a:gd name="connsiteY19" fmla="*/ 564776 h 779929"/>
                <a:gd name="connsiteX20" fmla="*/ 981636 w 1102659"/>
                <a:gd name="connsiteY20" fmla="*/ 403412 h 779929"/>
                <a:gd name="connsiteX21" fmla="*/ 1021977 w 1102659"/>
                <a:gd name="connsiteY21" fmla="*/ 363071 h 779929"/>
                <a:gd name="connsiteX22" fmla="*/ 1075765 w 1102659"/>
                <a:gd name="connsiteY22" fmla="*/ 282388 h 779929"/>
                <a:gd name="connsiteX23" fmla="*/ 1089212 w 1102659"/>
                <a:gd name="connsiteY23" fmla="*/ 228600 h 779929"/>
                <a:gd name="connsiteX24" fmla="*/ 1102659 w 1102659"/>
                <a:gd name="connsiteY24" fmla="*/ 188259 h 779929"/>
                <a:gd name="connsiteX25" fmla="*/ 1062318 w 1102659"/>
                <a:gd name="connsiteY25" fmla="*/ 67235 h 779929"/>
                <a:gd name="connsiteX26" fmla="*/ 1021977 w 1102659"/>
                <a:gd name="connsiteY26" fmla="*/ 26894 h 779929"/>
                <a:gd name="connsiteX27" fmla="*/ 941295 w 1102659"/>
                <a:gd name="connsiteY27" fmla="*/ 0 h 779929"/>
                <a:gd name="connsiteX28" fmla="*/ 806824 w 1102659"/>
                <a:gd name="connsiteY28" fmla="*/ 26894 h 779929"/>
                <a:gd name="connsiteX29" fmla="*/ 726142 w 1102659"/>
                <a:gd name="connsiteY29" fmla="*/ 94129 h 779929"/>
                <a:gd name="connsiteX30" fmla="*/ 685800 w 1102659"/>
                <a:gd name="connsiteY30" fmla="*/ 94129 h 77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02659" h="779929">
                  <a:moveTo>
                    <a:pt x="685800" y="94129"/>
                  </a:moveTo>
                  <a:cubicBezTo>
                    <a:pt x="663388" y="96370"/>
                    <a:pt x="623291" y="105395"/>
                    <a:pt x="591671" y="107576"/>
                  </a:cubicBezTo>
                  <a:cubicBezTo>
                    <a:pt x="493191" y="114368"/>
                    <a:pt x="394235" y="113151"/>
                    <a:pt x="295836" y="121023"/>
                  </a:cubicBezTo>
                  <a:cubicBezTo>
                    <a:pt x="281707" y="122153"/>
                    <a:pt x="268173" y="128132"/>
                    <a:pt x="255495" y="134471"/>
                  </a:cubicBezTo>
                  <a:cubicBezTo>
                    <a:pt x="241040" y="141699"/>
                    <a:pt x="228600" y="152400"/>
                    <a:pt x="215153" y="161365"/>
                  </a:cubicBezTo>
                  <a:cubicBezTo>
                    <a:pt x="154393" y="252505"/>
                    <a:pt x="221167" y="139315"/>
                    <a:pt x="174812" y="309282"/>
                  </a:cubicBezTo>
                  <a:cubicBezTo>
                    <a:pt x="170560" y="324874"/>
                    <a:pt x="158560" y="337460"/>
                    <a:pt x="147918" y="349623"/>
                  </a:cubicBezTo>
                  <a:cubicBezTo>
                    <a:pt x="35117" y="478540"/>
                    <a:pt x="124462" y="373654"/>
                    <a:pt x="40342" y="443753"/>
                  </a:cubicBezTo>
                  <a:cubicBezTo>
                    <a:pt x="25733" y="455927"/>
                    <a:pt x="13447" y="470647"/>
                    <a:pt x="0" y="484094"/>
                  </a:cubicBezTo>
                  <a:cubicBezTo>
                    <a:pt x="4483" y="502023"/>
                    <a:pt x="-584" y="525855"/>
                    <a:pt x="13448" y="537882"/>
                  </a:cubicBezTo>
                  <a:cubicBezTo>
                    <a:pt x="34972" y="556331"/>
                    <a:pt x="67236" y="555811"/>
                    <a:pt x="94130" y="564776"/>
                  </a:cubicBezTo>
                  <a:cubicBezTo>
                    <a:pt x="215377" y="605192"/>
                    <a:pt x="120316" y="577478"/>
                    <a:pt x="389965" y="591671"/>
                  </a:cubicBezTo>
                  <a:cubicBezTo>
                    <a:pt x="507821" y="709527"/>
                    <a:pt x="358319" y="565300"/>
                    <a:pt x="470648" y="658906"/>
                  </a:cubicBezTo>
                  <a:cubicBezTo>
                    <a:pt x="517059" y="697581"/>
                    <a:pt x="523697" y="730377"/>
                    <a:pt x="591671" y="753035"/>
                  </a:cubicBezTo>
                  <a:lnTo>
                    <a:pt x="672353" y="779929"/>
                  </a:lnTo>
                  <a:cubicBezTo>
                    <a:pt x="721659" y="775447"/>
                    <a:pt x="771259" y="773484"/>
                    <a:pt x="820271" y="766482"/>
                  </a:cubicBezTo>
                  <a:cubicBezTo>
                    <a:pt x="834303" y="764477"/>
                    <a:pt x="849272" y="761540"/>
                    <a:pt x="860612" y="753035"/>
                  </a:cubicBezTo>
                  <a:cubicBezTo>
                    <a:pt x="885968" y="734018"/>
                    <a:pt x="910267" y="712172"/>
                    <a:pt x="927848" y="685800"/>
                  </a:cubicBezTo>
                  <a:cubicBezTo>
                    <a:pt x="936813" y="672353"/>
                    <a:pt x="948178" y="660227"/>
                    <a:pt x="954742" y="645459"/>
                  </a:cubicBezTo>
                  <a:cubicBezTo>
                    <a:pt x="966256" y="619553"/>
                    <a:pt x="981636" y="564776"/>
                    <a:pt x="981636" y="564776"/>
                  </a:cubicBezTo>
                  <a:cubicBezTo>
                    <a:pt x="977375" y="526430"/>
                    <a:pt x="951599" y="448468"/>
                    <a:pt x="981636" y="403412"/>
                  </a:cubicBezTo>
                  <a:cubicBezTo>
                    <a:pt x="992185" y="387589"/>
                    <a:pt x="1010302" y="378082"/>
                    <a:pt x="1021977" y="363071"/>
                  </a:cubicBezTo>
                  <a:cubicBezTo>
                    <a:pt x="1041821" y="337557"/>
                    <a:pt x="1075765" y="282388"/>
                    <a:pt x="1075765" y="282388"/>
                  </a:cubicBezTo>
                  <a:cubicBezTo>
                    <a:pt x="1080247" y="264459"/>
                    <a:pt x="1084135" y="246370"/>
                    <a:pt x="1089212" y="228600"/>
                  </a:cubicBezTo>
                  <a:cubicBezTo>
                    <a:pt x="1093106" y="214971"/>
                    <a:pt x="1102659" y="202433"/>
                    <a:pt x="1102659" y="188259"/>
                  </a:cubicBezTo>
                  <a:cubicBezTo>
                    <a:pt x="1102659" y="132226"/>
                    <a:pt x="1094791" y="106202"/>
                    <a:pt x="1062318" y="67235"/>
                  </a:cubicBezTo>
                  <a:cubicBezTo>
                    <a:pt x="1050144" y="52626"/>
                    <a:pt x="1038601" y="36129"/>
                    <a:pt x="1021977" y="26894"/>
                  </a:cubicBezTo>
                  <a:cubicBezTo>
                    <a:pt x="997196" y="13127"/>
                    <a:pt x="941295" y="0"/>
                    <a:pt x="941295" y="0"/>
                  </a:cubicBezTo>
                  <a:cubicBezTo>
                    <a:pt x="933324" y="1139"/>
                    <a:pt x="832428" y="9825"/>
                    <a:pt x="806824" y="26894"/>
                  </a:cubicBezTo>
                  <a:cubicBezTo>
                    <a:pt x="756432" y="60488"/>
                    <a:pt x="781136" y="72132"/>
                    <a:pt x="726142" y="94129"/>
                  </a:cubicBezTo>
                  <a:cubicBezTo>
                    <a:pt x="717819" y="97458"/>
                    <a:pt x="708212" y="91888"/>
                    <a:pt x="685800" y="94129"/>
                  </a:cubicBezTo>
                  <a:close/>
                </a:path>
              </a:pathLst>
            </a:custGeom>
            <a:solidFill>
              <a:srgbClr val="C00000">
                <a:alpha val="14206"/>
              </a:srgbClr>
            </a:solidFill>
            <a:ln>
              <a:solidFill>
                <a:srgbClr val="C00000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54CA4F57-8BBC-F16E-C38C-33E8F636E95C}"/>
                </a:ext>
              </a:extLst>
            </p:cNvPr>
            <p:cNvSpPr/>
            <p:nvPr/>
          </p:nvSpPr>
          <p:spPr>
            <a:xfrm>
              <a:off x="8977643" y="3248429"/>
              <a:ext cx="1479176" cy="1156447"/>
            </a:xfrm>
            <a:custGeom>
              <a:avLst/>
              <a:gdLst>
                <a:gd name="connsiteX0" fmla="*/ 228600 w 1479176"/>
                <a:gd name="connsiteY0" fmla="*/ 174812 h 1156447"/>
                <a:gd name="connsiteX1" fmla="*/ 80682 w 1479176"/>
                <a:gd name="connsiteY1" fmla="*/ 268941 h 1156447"/>
                <a:gd name="connsiteX2" fmla="*/ 53788 w 1479176"/>
                <a:gd name="connsiteY2" fmla="*/ 309283 h 1156447"/>
                <a:gd name="connsiteX3" fmla="*/ 13447 w 1479176"/>
                <a:gd name="connsiteY3" fmla="*/ 349624 h 1156447"/>
                <a:gd name="connsiteX4" fmla="*/ 0 w 1479176"/>
                <a:gd name="connsiteY4" fmla="*/ 389965 h 1156447"/>
                <a:gd name="connsiteX5" fmla="*/ 26894 w 1479176"/>
                <a:gd name="connsiteY5" fmla="*/ 524436 h 1156447"/>
                <a:gd name="connsiteX6" fmla="*/ 53788 w 1479176"/>
                <a:gd name="connsiteY6" fmla="*/ 564777 h 1156447"/>
                <a:gd name="connsiteX7" fmla="*/ 188259 w 1479176"/>
                <a:gd name="connsiteY7" fmla="*/ 685800 h 1156447"/>
                <a:gd name="connsiteX8" fmla="*/ 215153 w 1479176"/>
                <a:gd name="connsiteY8" fmla="*/ 726141 h 1156447"/>
                <a:gd name="connsiteX9" fmla="*/ 295835 w 1479176"/>
                <a:gd name="connsiteY9" fmla="*/ 779930 h 1156447"/>
                <a:gd name="connsiteX10" fmla="*/ 322729 w 1479176"/>
                <a:gd name="connsiteY10" fmla="*/ 820271 h 1156447"/>
                <a:gd name="connsiteX11" fmla="*/ 349623 w 1479176"/>
                <a:gd name="connsiteY11" fmla="*/ 914400 h 1156447"/>
                <a:gd name="connsiteX12" fmla="*/ 363070 w 1479176"/>
                <a:gd name="connsiteY12" fmla="*/ 981636 h 1156447"/>
                <a:gd name="connsiteX13" fmla="*/ 443753 w 1479176"/>
                <a:gd name="connsiteY13" fmla="*/ 1035424 h 1156447"/>
                <a:gd name="connsiteX14" fmla="*/ 645459 w 1479176"/>
                <a:gd name="connsiteY14" fmla="*/ 1048871 h 1156447"/>
                <a:gd name="connsiteX15" fmla="*/ 726141 w 1479176"/>
                <a:gd name="connsiteY15" fmla="*/ 1021977 h 1156447"/>
                <a:gd name="connsiteX16" fmla="*/ 927847 w 1479176"/>
                <a:gd name="connsiteY16" fmla="*/ 1035424 h 1156447"/>
                <a:gd name="connsiteX17" fmla="*/ 1035423 w 1479176"/>
                <a:gd name="connsiteY17" fmla="*/ 1075765 h 1156447"/>
                <a:gd name="connsiteX18" fmla="*/ 1102659 w 1479176"/>
                <a:gd name="connsiteY18" fmla="*/ 1089212 h 1156447"/>
                <a:gd name="connsiteX19" fmla="*/ 1264023 w 1479176"/>
                <a:gd name="connsiteY19" fmla="*/ 1143000 h 1156447"/>
                <a:gd name="connsiteX20" fmla="*/ 1317811 w 1479176"/>
                <a:gd name="connsiteY20" fmla="*/ 1156447 h 1156447"/>
                <a:gd name="connsiteX21" fmla="*/ 1452282 w 1479176"/>
                <a:gd name="connsiteY21" fmla="*/ 1102659 h 1156447"/>
                <a:gd name="connsiteX22" fmla="*/ 1479176 w 1479176"/>
                <a:gd name="connsiteY22" fmla="*/ 1021977 h 1156447"/>
                <a:gd name="connsiteX23" fmla="*/ 1465729 w 1479176"/>
                <a:gd name="connsiteY23" fmla="*/ 914400 h 1156447"/>
                <a:gd name="connsiteX24" fmla="*/ 1385047 w 1479176"/>
                <a:gd name="connsiteY24" fmla="*/ 860612 h 1156447"/>
                <a:gd name="connsiteX25" fmla="*/ 1102659 w 1479176"/>
                <a:gd name="connsiteY25" fmla="*/ 820271 h 1156447"/>
                <a:gd name="connsiteX26" fmla="*/ 1062317 w 1479176"/>
                <a:gd name="connsiteY26" fmla="*/ 806824 h 1156447"/>
                <a:gd name="connsiteX27" fmla="*/ 1021976 w 1479176"/>
                <a:gd name="connsiteY27" fmla="*/ 349624 h 1156447"/>
                <a:gd name="connsiteX28" fmla="*/ 941294 w 1479176"/>
                <a:gd name="connsiteY28" fmla="*/ 295836 h 1156447"/>
                <a:gd name="connsiteX29" fmla="*/ 726141 w 1479176"/>
                <a:gd name="connsiteY29" fmla="*/ 282389 h 1156447"/>
                <a:gd name="connsiteX30" fmla="*/ 591670 w 1479176"/>
                <a:gd name="connsiteY30" fmla="*/ 255494 h 1156447"/>
                <a:gd name="connsiteX31" fmla="*/ 551329 w 1479176"/>
                <a:gd name="connsiteY31" fmla="*/ 228600 h 1156447"/>
                <a:gd name="connsiteX32" fmla="*/ 537882 w 1479176"/>
                <a:gd name="connsiteY32" fmla="*/ 161365 h 1156447"/>
                <a:gd name="connsiteX33" fmla="*/ 578223 w 1479176"/>
                <a:gd name="connsiteY33" fmla="*/ 67236 h 1156447"/>
                <a:gd name="connsiteX34" fmla="*/ 564776 w 1479176"/>
                <a:gd name="connsiteY34" fmla="*/ 26894 h 1156447"/>
                <a:gd name="connsiteX35" fmla="*/ 336176 w 1479176"/>
                <a:gd name="connsiteY35" fmla="*/ 13447 h 1156447"/>
                <a:gd name="connsiteX36" fmla="*/ 295835 w 1479176"/>
                <a:gd name="connsiteY36" fmla="*/ 0 h 1156447"/>
                <a:gd name="connsiteX37" fmla="*/ 228600 w 1479176"/>
                <a:gd name="connsiteY37" fmla="*/ 174812 h 115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79176" h="1156447">
                  <a:moveTo>
                    <a:pt x="228600" y="174812"/>
                  </a:moveTo>
                  <a:cubicBezTo>
                    <a:pt x="192741" y="219635"/>
                    <a:pt x="115139" y="234483"/>
                    <a:pt x="80682" y="268941"/>
                  </a:cubicBezTo>
                  <a:cubicBezTo>
                    <a:pt x="69254" y="280369"/>
                    <a:pt x="64134" y="296867"/>
                    <a:pt x="53788" y="309283"/>
                  </a:cubicBezTo>
                  <a:cubicBezTo>
                    <a:pt x="41614" y="323892"/>
                    <a:pt x="26894" y="336177"/>
                    <a:pt x="13447" y="349624"/>
                  </a:cubicBezTo>
                  <a:cubicBezTo>
                    <a:pt x="8965" y="363071"/>
                    <a:pt x="0" y="375791"/>
                    <a:pt x="0" y="389965"/>
                  </a:cubicBezTo>
                  <a:cubicBezTo>
                    <a:pt x="0" y="414742"/>
                    <a:pt x="10335" y="491317"/>
                    <a:pt x="26894" y="524436"/>
                  </a:cubicBezTo>
                  <a:cubicBezTo>
                    <a:pt x="34121" y="538891"/>
                    <a:pt x="43051" y="552698"/>
                    <a:pt x="53788" y="564777"/>
                  </a:cubicBezTo>
                  <a:cubicBezTo>
                    <a:pt x="118142" y="637176"/>
                    <a:pt x="123002" y="636858"/>
                    <a:pt x="188259" y="685800"/>
                  </a:cubicBezTo>
                  <a:cubicBezTo>
                    <a:pt x="197224" y="699247"/>
                    <a:pt x="202990" y="715499"/>
                    <a:pt x="215153" y="726141"/>
                  </a:cubicBezTo>
                  <a:cubicBezTo>
                    <a:pt x="239478" y="747426"/>
                    <a:pt x="295835" y="779930"/>
                    <a:pt x="295835" y="779930"/>
                  </a:cubicBezTo>
                  <a:cubicBezTo>
                    <a:pt x="304800" y="793377"/>
                    <a:pt x="315501" y="805816"/>
                    <a:pt x="322729" y="820271"/>
                  </a:cubicBezTo>
                  <a:cubicBezTo>
                    <a:pt x="331714" y="838240"/>
                    <a:pt x="346176" y="898890"/>
                    <a:pt x="349623" y="914400"/>
                  </a:cubicBezTo>
                  <a:cubicBezTo>
                    <a:pt x="354581" y="936712"/>
                    <a:pt x="352849" y="961193"/>
                    <a:pt x="363070" y="981636"/>
                  </a:cubicBezTo>
                  <a:cubicBezTo>
                    <a:pt x="383216" y="1021927"/>
                    <a:pt x="407894" y="1023471"/>
                    <a:pt x="443753" y="1035424"/>
                  </a:cubicBezTo>
                  <a:cubicBezTo>
                    <a:pt x="523690" y="1088715"/>
                    <a:pt x="485736" y="1075491"/>
                    <a:pt x="645459" y="1048871"/>
                  </a:cubicBezTo>
                  <a:cubicBezTo>
                    <a:pt x="673422" y="1044211"/>
                    <a:pt x="726141" y="1021977"/>
                    <a:pt x="726141" y="1021977"/>
                  </a:cubicBezTo>
                  <a:cubicBezTo>
                    <a:pt x="793376" y="1026459"/>
                    <a:pt x="860833" y="1028370"/>
                    <a:pt x="927847" y="1035424"/>
                  </a:cubicBezTo>
                  <a:cubicBezTo>
                    <a:pt x="1001982" y="1043228"/>
                    <a:pt x="964128" y="1052000"/>
                    <a:pt x="1035423" y="1075765"/>
                  </a:cubicBezTo>
                  <a:cubicBezTo>
                    <a:pt x="1057106" y="1082993"/>
                    <a:pt x="1080247" y="1084730"/>
                    <a:pt x="1102659" y="1089212"/>
                  </a:cubicBezTo>
                  <a:cubicBezTo>
                    <a:pt x="1189507" y="1132636"/>
                    <a:pt x="1137000" y="1111244"/>
                    <a:pt x="1264023" y="1143000"/>
                  </a:cubicBezTo>
                  <a:lnTo>
                    <a:pt x="1317811" y="1156447"/>
                  </a:lnTo>
                  <a:cubicBezTo>
                    <a:pt x="1380275" y="1147524"/>
                    <a:pt x="1419824" y="1161084"/>
                    <a:pt x="1452282" y="1102659"/>
                  </a:cubicBezTo>
                  <a:cubicBezTo>
                    <a:pt x="1466049" y="1077878"/>
                    <a:pt x="1479176" y="1021977"/>
                    <a:pt x="1479176" y="1021977"/>
                  </a:cubicBezTo>
                  <a:cubicBezTo>
                    <a:pt x="1474694" y="986118"/>
                    <a:pt x="1478079" y="948362"/>
                    <a:pt x="1465729" y="914400"/>
                  </a:cubicBezTo>
                  <a:cubicBezTo>
                    <a:pt x="1454669" y="883984"/>
                    <a:pt x="1414134" y="865205"/>
                    <a:pt x="1385047" y="860612"/>
                  </a:cubicBezTo>
                  <a:cubicBezTo>
                    <a:pt x="1299352" y="847081"/>
                    <a:pt x="1192657" y="842770"/>
                    <a:pt x="1102659" y="820271"/>
                  </a:cubicBezTo>
                  <a:cubicBezTo>
                    <a:pt x="1088908" y="816833"/>
                    <a:pt x="1075764" y="811306"/>
                    <a:pt x="1062317" y="806824"/>
                  </a:cubicBezTo>
                  <a:cubicBezTo>
                    <a:pt x="981795" y="565256"/>
                    <a:pt x="1098075" y="939396"/>
                    <a:pt x="1021976" y="349624"/>
                  </a:cubicBezTo>
                  <a:cubicBezTo>
                    <a:pt x="1018418" y="322051"/>
                    <a:pt x="964789" y="298309"/>
                    <a:pt x="941294" y="295836"/>
                  </a:cubicBezTo>
                  <a:cubicBezTo>
                    <a:pt x="869831" y="288314"/>
                    <a:pt x="797859" y="286871"/>
                    <a:pt x="726141" y="282389"/>
                  </a:cubicBezTo>
                  <a:cubicBezTo>
                    <a:pt x="691454" y="277433"/>
                    <a:pt x="629221" y="274270"/>
                    <a:pt x="591670" y="255494"/>
                  </a:cubicBezTo>
                  <a:cubicBezTo>
                    <a:pt x="577215" y="248266"/>
                    <a:pt x="564776" y="237565"/>
                    <a:pt x="551329" y="228600"/>
                  </a:cubicBezTo>
                  <a:cubicBezTo>
                    <a:pt x="546847" y="206188"/>
                    <a:pt x="537882" y="184221"/>
                    <a:pt x="537882" y="161365"/>
                  </a:cubicBezTo>
                  <a:cubicBezTo>
                    <a:pt x="537882" y="117948"/>
                    <a:pt x="556264" y="100174"/>
                    <a:pt x="578223" y="67236"/>
                  </a:cubicBezTo>
                  <a:cubicBezTo>
                    <a:pt x="573741" y="53789"/>
                    <a:pt x="578613" y="29969"/>
                    <a:pt x="564776" y="26894"/>
                  </a:cubicBezTo>
                  <a:cubicBezTo>
                    <a:pt x="490262" y="10335"/>
                    <a:pt x="412129" y="21042"/>
                    <a:pt x="336176" y="13447"/>
                  </a:cubicBezTo>
                  <a:cubicBezTo>
                    <a:pt x="322072" y="12037"/>
                    <a:pt x="309282" y="4482"/>
                    <a:pt x="295835" y="0"/>
                  </a:cubicBezTo>
                  <a:cubicBezTo>
                    <a:pt x="198562" y="24318"/>
                    <a:pt x="264459" y="129989"/>
                    <a:pt x="228600" y="174812"/>
                  </a:cubicBezTo>
                  <a:close/>
                </a:path>
              </a:pathLst>
            </a:custGeom>
            <a:solidFill>
              <a:srgbClr val="C00000">
                <a:alpha val="14206"/>
              </a:srgbClr>
            </a:solidFill>
            <a:ln>
              <a:solidFill>
                <a:srgbClr val="C00000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7B508382-1F59-550D-3D3D-82C6185CD9A9}"/>
                </a:ext>
              </a:extLst>
            </p:cNvPr>
            <p:cNvSpPr/>
            <p:nvPr/>
          </p:nvSpPr>
          <p:spPr>
            <a:xfrm>
              <a:off x="10707353" y="3261874"/>
              <a:ext cx="583185" cy="833719"/>
            </a:xfrm>
            <a:custGeom>
              <a:avLst/>
              <a:gdLst>
                <a:gd name="connsiteX0" fmla="*/ 99091 w 583185"/>
                <a:gd name="connsiteY0" fmla="*/ 174812 h 833718"/>
                <a:gd name="connsiteX1" fmla="*/ 58750 w 583185"/>
                <a:gd name="connsiteY1" fmla="*/ 416859 h 833718"/>
                <a:gd name="connsiteX2" fmla="*/ 31855 w 583185"/>
                <a:gd name="connsiteY2" fmla="*/ 457200 h 833718"/>
                <a:gd name="connsiteX3" fmla="*/ 31855 w 583185"/>
                <a:gd name="connsiteY3" fmla="*/ 820271 h 833718"/>
                <a:gd name="connsiteX4" fmla="*/ 72197 w 583185"/>
                <a:gd name="connsiteY4" fmla="*/ 833718 h 833718"/>
                <a:gd name="connsiteX5" fmla="*/ 220114 w 583185"/>
                <a:gd name="connsiteY5" fmla="*/ 793377 h 833718"/>
                <a:gd name="connsiteX6" fmla="*/ 247008 w 583185"/>
                <a:gd name="connsiteY6" fmla="*/ 712694 h 833718"/>
                <a:gd name="connsiteX7" fmla="*/ 273902 w 583185"/>
                <a:gd name="connsiteY7" fmla="*/ 632012 h 833718"/>
                <a:gd name="connsiteX8" fmla="*/ 314244 w 583185"/>
                <a:gd name="connsiteY8" fmla="*/ 551330 h 833718"/>
                <a:gd name="connsiteX9" fmla="*/ 394926 w 583185"/>
                <a:gd name="connsiteY9" fmla="*/ 497542 h 833718"/>
                <a:gd name="connsiteX10" fmla="*/ 435267 w 583185"/>
                <a:gd name="connsiteY10" fmla="*/ 470647 h 833718"/>
                <a:gd name="connsiteX11" fmla="*/ 475608 w 583185"/>
                <a:gd name="connsiteY11" fmla="*/ 443753 h 833718"/>
                <a:gd name="connsiteX12" fmla="*/ 502502 w 583185"/>
                <a:gd name="connsiteY12" fmla="*/ 403412 h 833718"/>
                <a:gd name="connsiteX13" fmla="*/ 556291 w 583185"/>
                <a:gd name="connsiteY13" fmla="*/ 336177 h 833718"/>
                <a:gd name="connsiteX14" fmla="*/ 583185 w 583185"/>
                <a:gd name="connsiteY14" fmla="*/ 255494 h 833718"/>
                <a:gd name="connsiteX15" fmla="*/ 569738 w 583185"/>
                <a:gd name="connsiteY15" fmla="*/ 188259 h 833718"/>
                <a:gd name="connsiteX16" fmla="*/ 529397 w 583185"/>
                <a:gd name="connsiteY16" fmla="*/ 161365 h 833718"/>
                <a:gd name="connsiteX17" fmla="*/ 462161 w 583185"/>
                <a:gd name="connsiteY17" fmla="*/ 121024 h 833718"/>
                <a:gd name="connsiteX18" fmla="*/ 233561 w 583185"/>
                <a:gd name="connsiteY18" fmla="*/ 134471 h 833718"/>
                <a:gd name="connsiteX19" fmla="*/ 179773 w 583185"/>
                <a:gd name="connsiteY19" fmla="*/ 121024 h 833718"/>
                <a:gd name="connsiteX20" fmla="*/ 166326 w 583185"/>
                <a:gd name="connsiteY20" fmla="*/ 67236 h 833718"/>
                <a:gd name="connsiteX21" fmla="*/ 152879 w 583185"/>
                <a:gd name="connsiteY21" fmla="*/ 26894 h 833718"/>
                <a:gd name="connsiteX22" fmla="*/ 112538 w 583185"/>
                <a:gd name="connsiteY22" fmla="*/ 0 h 833718"/>
                <a:gd name="connsiteX23" fmla="*/ 18408 w 583185"/>
                <a:gd name="connsiteY23" fmla="*/ 13447 h 833718"/>
                <a:gd name="connsiteX24" fmla="*/ 18408 w 583185"/>
                <a:gd name="connsiteY24" fmla="*/ 94130 h 833718"/>
                <a:gd name="connsiteX25" fmla="*/ 58750 w 583185"/>
                <a:gd name="connsiteY25" fmla="*/ 107577 h 833718"/>
                <a:gd name="connsiteX26" fmla="*/ 99091 w 583185"/>
                <a:gd name="connsiteY26" fmla="*/ 174812 h 83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3185" h="833718">
                  <a:moveTo>
                    <a:pt x="99091" y="174812"/>
                  </a:moveTo>
                  <a:cubicBezTo>
                    <a:pt x="95248" y="220934"/>
                    <a:pt x="96432" y="360338"/>
                    <a:pt x="58750" y="416859"/>
                  </a:cubicBezTo>
                  <a:lnTo>
                    <a:pt x="31855" y="457200"/>
                  </a:lnTo>
                  <a:cubicBezTo>
                    <a:pt x="-12093" y="589048"/>
                    <a:pt x="-9118" y="564191"/>
                    <a:pt x="31855" y="820271"/>
                  </a:cubicBezTo>
                  <a:cubicBezTo>
                    <a:pt x="34095" y="834268"/>
                    <a:pt x="58750" y="829236"/>
                    <a:pt x="72197" y="833718"/>
                  </a:cubicBezTo>
                  <a:cubicBezTo>
                    <a:pt x="96186" y="830719"/>
                    <a:pt x="194258" y="834747"/>
                    <a:pt x="220114" y="793377"/>
                  </a:cubicBezTo>
                  <a:cubicBezTo>
                    <a:pt x="235139" y="769337"/>
                    <a:pt x="238043" y="739588"/>
                    <a:pt x="247008" y="712694"/>
                  </a:cubicBezTo>
                  <a:lnTo>
                    <a:pt x="273902" y="632012"/>
                  </a:lnTo>
                  <a:cubicBezTo>
                    <a:pt x="283494" y="603238"/>
                    <a:pt x="289712" y="572796"/>
                    <a:pt x="314244" y="551330"/>
                  </a:cubicBezTo>
                  <a:cubicBezTo>
                    <a:pt x="338569" y="530045"/>
                    <a:pt x="368032" y="515471"/>
                    <a:pt x="394926" y="497542"/>
                  </a:cubicBezTo>
                  <a:lnTo>
                    <a:pt x="435267" y="470647"/>
                  </a:lnTo>
                  <a:lnTo>
                    <a:pt x="475608" y="443753"/>
                  </a:lnTo>
                  <a:cubicBezTo>
                    <a:pt x="484573" y="430306"/>
                    <a:pt x="492406" y="416032"/>
                    <a:pt x="502502" y="403412"/>
                  </a:cubicBezTo>
                  <a:cubicBezTo>
                    <a:pt x="530445" y="368484"/>
                    <a:pt x="535596" y="382741"/>
                    <a:pt x="556291" y="336177"/>
                  </a:cubicBezTo>
                  <a:cubicBezTo>
                    <a:pt x="567805" y="310271"/>
                    <a:pt x="583185" y="255494"/>
                    <a:pt x="583185" y="255494"/>
                  </a:cubicBezTo>
                  <a:cubicBezTo>
                    <a:pt x="578703" y="233082"/>
                    <a:pt x="581078" y="208103"/>
                    <a:pt x="569738" y="188259"/>
                  </a:cubicBezTo>
                  <a:cubicBezTo>
                    <a:pt x="561720" y="174227"/>
                    <a:pt x="542017" y="171461"/>
                    <a:pt x="529397" y="161365"/>
                  </a:cubicBezTo>
                  <a:cubicBezTo>
                    <a:pt x="476659" y="119175"/>
                    <a:pt x="532217" y="144376"/>
                    <a:pt x="462161" y="121024"/>
                  </a:cubicBezTo>
                  <a:cubicBezTo>
                    <a:pt x="385961" y="125506"/>
                    <a:pt x="309893" y="134471"/>
                    <a:pt x="233561" y="134471"/>
                  </a:cubicBezTo>
                  <a:cubicBezTo>
                    <a:pt x="215080" y="134471"/>
                    <a:pt x="192841" y="134092"/>
                    <a:pt x="179773" y="121024"/>
                  </a:cubicBezTo>
                  <a:cubicBezTo>
                    <a:pt x="166705" y="107956"/>
                    <a:pt x="171403" y="85006"/>
                    <a:pt x="166326" y="67236"/>
                  </a:cubicBezTo>
                  <a:cubicBezTo>
                    <a:pt x="162432" y="53607"/>
                    <a:pt x="161734" y="37963"/>
                    <a:pt x="152879" y="26894"/>
                  </a:cubicBezTo>
                  <a:cubicBezTo>
                    <a:pt x="142783" y="14274"/>
                    <a:pt x="125985" y="8965"/>
                    <a:pt x="112538" y="0"/>
                  </a:cubicBezTo>
                  <a:cubicBezTo>
                    <a:pt x="81161" y="4482"/>
                    <a:pt x="46757" y="-728"/>
                    <a:pt x="18408" y="13447"/>
                  </a:cubicBezTo>
                  <a:cubicBezTo>
                    <a:pt x="-5498" y="25400"/>
                    <a:pt x="6455" y="82177"/>
                    <a:pt x="18408" y="94130"/>
                  </a:cubicBezTo>
                  <a:cubicBezTo>
                    <a:pt x="28431" y="104153"/>
                    <a:pt x="45303" y="103095"/>
                    <a:pt x="58750" y="107577"/>
                  </a:cubicBezTo>
                  <a:cubicBezTo>
                    <a:pt x="88130" y="151648"/>
                    <a:pt x="85644" y="131757"/>
                    <a:pt x="99091" y="174812"/>
                  </a:cubicBezTo>
                  <a:close/>
                </a:path>
              </a:pathLst>
            </a:custGeom>
            <a:solidFill>
              <a:srgbClr val="C00000">
                <a:alpha val="14206"/>
              </a:srgbClr>
            </a:solidFill>
            <a:ln>
              <a:solidFill>
                <a:srgbClr val="C00000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5-Point Star 29">
              <a:extLst>
                <a:ext uri="{FF2B5EF4-FFF2-40B4-BE49-F238E27FC236}">
                  <a16:creationId xmlns:a16="http://schemas.microsoft.com/office/drawing/2014/main" id="{8B65D7AE-CF6A-5392-2BAE-FE3913CAE6B5}"/>
                </a:ext>
              </a:extLst>
            </p:cNvPr>
            <p:cNvSpPr/>
            <p:nvPr/>
          </p:nvSpPr>
          <p:spPr>
            <a:xfrm>
              <a:off x="9215205" y="3826651"/>
              <a:ext cx="188259" cy="190500"/>
            </a:xfrm>
            <a:prstGeom prst="star5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5-Point Star 30">
              <a:extLst>
                <a:ext uri="{FF2B5EF4-FFF2-40B4-BE49-F238E27FC236}">
                  <a16:creationId xmlns:a16="http://schemas.microsoft.com/office/drawing/2014/main" id="{88D60531-8E19-A8AF-1390-A172924DBCCD}"/>
                </a:ext>
              </a:extLst>
            </p:cNvPr>
            <p:cNvSpPr/>
            <p:nvPr/>
          </p:nvSpPr>
          <p:spPr>
            <a:xfrm>
              <a:off x="2407792" y="3419075"/>
              <a:ext cx="188259" cy="1905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2" name="Curved Connector 31">
              <a:extLst>
                <a:ext uri="{FF2B5EF4-FFF2-40B4-BE49-F238E27FC236}">
                  <a16:creationId xmlns:a16="http://schemas.microsoft.com/office/drawing/2014/main" id="{DD509665-313E-06C9-15E5-3F753103E5E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630633" y="3466945"/>
              <a:ext cx="1507529" cy="1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chemeClr val="bg2">
                  <a:lumMod val="50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5-Point Star 32">
              <a:extLst>
                <a:ext uri="{FF2B5EF4-FFF2-40B4-BE49-F238E27FC236}">
                  <a16:creationId xmlns:a16="http://schemas.microsoft.com/office/drawing/2014/main" id="{6FF62CC8-942F-D30D-A17C-E32014F701D4}"/>
                </a:ext>
              </a:extLst>
            </p:cNvPr>
            <p:cNvSpPr/>
            <p:nvPr/>
          </p:nvSpPr>
          <p:spPr>
            <a:xfrm>
              <a:off x="9147972" y="3455946"/>
              <a:ext cx="188259" cy="190500"/>
            </a:xfrm>
            <a:prstGeom prst="star5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5-Point Star 33">
              <a:extLst>
                <a:ext uri="{FF2B5EF4-FFF2-40B4-BE49-F238E27FC236}">
                  <a16:creationId xmlns:a16="http://schemas.microsoft.com/office/drawing/2014/main" id="{B3BE2CF0-4DAB-6451-7F0B-469F07625189}"/>
                </a:ext>
              </a:extLst>
            </p:cNvPr>
            <p:cNvSpPr/>
            <p:nvPr/>
          </p:nvSpPr>
          <p:spPr>
            <a:xfrm>
              <a:off x="9578245" y="4102331"/>
              <a:ext cx="188259" cy="190500"/>
            </a:xfrm>
            <a:prstGeom prst="star5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5-Point Star 34">
              <a:extLst>
                <a:ext uri="{FF2B5EF4-FFF2-40B4-BE49-F238E27FC236}">
                  <a16:creationId xmlns:a16="http://schemas.microsoft.com/office/drawing/2014/main" id="{2E3D910C-205C-C607-D14B-957AAD2BB5C3}"/>
                </a:ext>
              </a:extLst>
            </p:cNvPr>
            <p:cNvSpPr/>
            <p:nvPr/>
          </p:nvSpPr>
          <p:spPr>
            <a:xfrm>
              <a:off x="9881103" y="4038263"/>
              <a:ext cx="188259" cy="190500"/>
            </a:xfrm>
            <a:prstGeom prst="star5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6" name="Curved Connector 35">
              <a:extLst>
                <a:ext uri="{FF2B5EF4-FFF2-40B4-BE49-F238E27FC236}">
                  <a16:creationId xmlns:a16="http://schemas.microsoft.com/office/drawing/2014/main" id="{991BCD96-97DB-F80C-1781-1F8FE2DDACDF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rot="10800000" flipV="1">
              <a:off x="1720687" y="3937235"/>
              <a:ext cx="2463295" cy="86956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chemeClr val="bg2">
                  <a:lumMod val="50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36">
              <a:extLst>
                <a:ext uri="{FF2B5EF4-FFF2-40B4-BE49-F238E27FC236}">
                  <a16:creationId xmlns:a16="http://schemas.microsoft.com/office/drawing/2014/main" id="{49BC3F4E-118C-F67C-5454-F4795987C6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375143" y="2787782"/>
              <a:ext cx="1766040" cy="4292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chemeClr val="bg2">
                  <a:lumMod val="50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37">
              <a:extLst>
                <a:ext uri="{FF2B5EF4-FFF2-40B4-BE49-F238E27FC236}">
                  <a16:creationId xmlns:a16="http://schemas.microsoft.com/office/drawing/2014/main" id="{781202F0-E175-C162-05E2-BE22A3A63DF1}"/>
                </a:ext>
              </a:extLst>
            </p:cNvPr>
            <p:cNvCxnSpPr>
              <a:cxnSpLocks/>
              <a:stCxn id="18" idx="13"/>
            </p:cNvCxnSpPr>
            <p:nvPr/>
          </p:nvCxnSpPr>
          <p:spPr>
            <a:xfrm flipH="1">
              <a:off x="7762284" y="4283852"/>
              <a:ext cx="1659113" cy="209912"/>
            </a:xfrm>
            <a:prstGeom prst="curvedConnector3">
              <a:avLst>
                <a:gd name="adj1" fmla="val 2862"/>
              </a:avLst>
            </a:prstGeom>
            <a:ln w="44450">
              <a:solidFill>
                <a:schemeClr val="bg2">
                  <a:lumMod val="50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5-Point Star 38">
              <a:extLst>
                <a:ext uri="{FF2B5EF4-FFF2-40B4-BE49-F238E27FC236}">
                  <a16:creationId xmlns:a16="http://schemas.microsoft.com/office/drawing/2014/main" id="{25F80EAD-7FCB-890D-38A9-1E23E42D3371}"/>
                </a:ext>
              </a:extLst>
            </p:cNvPr>
            <p:cNvSpPr/>
            <p:nvPr/>
          </p:nvSpPr>
          <p:spPr>
            <a:xfrm>
              <a:off x="1489035" y="3937237"/>
              <a:ext cx="188259" cy="1905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5-Point Star 39">
              <a:extLst>
                <a:ext uri="{FF2B5EF4-FFF2-40B4-BE49-F238E27FC236}">
                  <a16:creationId xmlns:a16="http://schemas.microsoft.com/office/drawing/2014/main" id="{407EA7A4-6A82-122C-68B0-DD655BF6F5EB}"/>
                </a:ext>
              </a:extLst>
            </p:cNvPr>
            <p:cNvSpPr/>
            <p:nvPr/>
          </p:nvSpPr>
          <p:spPr>
            <a:xfrm>
              <a:off x="1462912" y="4485883"/>
              <a:ext cx="188259" cy="1905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5-Point Star 40">
              <a:extLst>
                <a:ext uri="{FF2B5EF4-FFF2-40B4-BE49-F238E27FC236}">
                  <a16:creationId xmlns:a16="http://schemas.microsoft.com/office/drawing/2014/main" id="{0AC10FFA-001C-495C-9ADA-08370E333D00}"/>
                </a:ext>
              </a:extLst>
            </p:cNvPr>
            <p:cNvSpPr/>
            <p:nvPr/>
          </p:nvSpPr>
          <p:spPr>
            <a:xfrm>
              <a:off x="2168305" y="2709322"/>
              <a:ext cx="188259" cy="1905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8AF56CB-E15B-1A9B-2737-80A91E2C3530}"/>
                </a:ext>
              </a:extLst>
            </p:cNvPr>
            <p:cNvSpPr/>
            <p:nvPr/>
          </p:nvSpPr>
          <p:spPr>
            <a:xfrm>
              <a:off x="4183981" y="1974875"/>
              <a:ext cx="3578303" cy="39247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cxnSp>
          <p:nvCxnSpPr>
            <p:cNvPr id="33" name="Curved Connector 41">
              <a:extLst>
                <a:ext uri="{FF2B5EF4-FFF2-40B4-BE49-F238E27FC236}">
                  <a16:creationId xmlns:a16="http://schemas.microsoft.com/office/drawing/2014/main" id="{0A230761-C875-F1B0-F9D9-8DA145F8478A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rot="10800000">
              <a:off x="7762284" y="2965523"/>
              <a:ext cx="1385688" cy="563187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chemeClr val="bg2">
                  <a:lumMod val="50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42">
              <a:extLst>
                <a:ext uri="{FF2B5EF4-FFF2-40B4-BE49-F238E27FC236}">
                  <a16:creationId xmlns:a16="http://schemas.microsoft.com/office/drawing/2014/main" id="{DECA6F48-9EE6-4923-2307-9C98F119C84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762285" y="3740368"/>
              <a:ext cx="1523921" cy="261435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chemeClr val="bg2">
                  <a:lumMod val="50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43">
              <a:extLst>
                <a:ext uri="{FF2B5EF4-FFF2-40B4-BE49-F238E27FC236}">
                  <a16:creationId xmlns:a16="http://schemas.microsoft.com/office/drawing/2014/main" id="{F05791AA-6207-A2B3-B77F-CD5A33363E0D}"/>
                </a:ext>
              </a:extLst>
            </p:cNvPr>
            <p:cNvCxnSpPr>
              <a:cxnSpLocks/>
              <a:endCxn id="16" idx="26"/>
            </p:cNvCxnSpPr>
            <p:nvPr/>
          </p:nvCxnSpPr>
          <p:spPr>
            <a:xfrm rot="10800000" flipV="1">
              <a:off x="1680369" y="4598593"/>
              <a:ext cx="2457792" cy="34881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chemeClr val="bg2">
                  <a:lumMod val="50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44">
              <a:extLst>
                <a:ext uri="{FF2B5EF4-FFF2-40B4-BE49-F238E27FC236}">
                  <a16:creationId xmlns:a16="http://schemas.microsoft.com/office/drawing/2014/main" id="{956D91E3-5A03-BA15-7C94-4E284EDEA466}"/>
                </a:ext>
              </a:extLst>
            </p:cNvPr>
            <p:cNvCxnSpPr>
              <a:cxnSpLocks/>
              <a:stCxn id="18" idx="17"/>
            </p:cNvCxnSpPr>
            <p:nvPr/>
          </p:nvCxnSpPr>
          <p:spPr>
            <a:xfrm flipH="1">
              <a:off x="7762283" y="4324193"/>
              <a:ext cx="2250783" cy="768723"/>
            </a:xfrm>
            <a:prstGeom prst="curvedConnector3">
              <a:avLst>
                <a:gd name="adj1" fmla="val -8595"/>
              </a:avLst>
            </a:prstGeom>
            <a:ln w="44450">
              <a:solidFill>
                <a:schemeClr val="bg2">
                  <a:lumMod val="50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9D5E09-11F4-CCF3-2F04-24FDEA051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24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Efficient design and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95B03-738D-FC02-BF44-9699FB6B3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867498"/>
            <a:ext cx="12191999" cy="3010694"/>
          </a:xfrm>
        </p:spPr>
        <p:txBody>
          <a:bodyPr>
            <a:normAutofit/>
          </a:bodyPr>
          <a:lstStyle/>
          <a:p>
            <a:r>
              <a:rPr lang="en-US" sz="2400" dirty="0"/>
              <a:t>Can’t just simulate whole QPU, tweak one thing, simulate again, over and over – need to somehow build things up</a:t>
            </a:r>
          </a:p>
          <a:p>
            <a:r>
              <a:rPr lang="en-US" sz="2400" dirty="0"/>
              <a:t>Large full-chip simulations may not even be possible at the level of precision required</a:t>
            </a:r>
          </a:p>
          <a:p>
            <a:r>
              <a:rPr lang="en-US" sz="2400" dirty="0"/>
              <a:t>We are trying to map design space to effective Hamiltonian space, and we don’t know the map – perfect situation to use ML!</a:t>
            </a:r>
          </a:p>
          <a:p>
            <a:r>
              <a:rPr lang="en-US" sz="2400" dirty="0"/>
              <a:t>Sadman </a:t>
            </a:r>
            <a:r>
              <a:rPr lang="en-US" sz="2400" dirty="0" err="1"/>
              <a:t>Shanto</a:t>
            </a:r>
            <a:r>
              <a:rPr lang="en-US" sz="2400" dirty="0"/>
              <a:t> will talk about this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A4DDF4B3-6813-3A9F-904B-86207C7426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B852133A-F223-3574-C446-E2D8013639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84148451-6E63-ADA1-A303-0A5BF16761A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B4636404-93D6-7F4E-FCA4-B7B46604FE4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65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ED93-88BF-F2F1-DD23-32D4A84E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305FE-2042-C016-F297-0E5C856A8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319"/>
            <a:ext cx="10515600" cy="5009644"/>
          </a:xfrm>
        </p:spPr>
        <p:txBody>
          <a:bodyPr>
            <a:normAutofit fontScale="92500"/>
          </a:bodyPr>
          <a:lstStyle/>
          <a:p>
            <a:r>
              <a:rPr lang="en-US" dirty="0"/>
              <a:t>If all that sounded very familiar, head on over to the advanced session. Otherwise, try out the beginner session—you can always switch back!</a:t>
            </a:r>
          </a:p>
          <a:p>
            <a:r>
              <a:rPr lang="en-US" dirty="0"/>
              <a:t>You should already have installed </a:t>
            </a:r>
            <a:r>
              <a:rPr lang="en-US" dirty="0" err="1"/>
              <a:t>Qiskit</a:t>
            </a:r>
            <a:r>
              <a:rPr lang="en-US" dirty="0"/>
              <a:t> Metal, </a:t>
            </a:r>
            <a:r>
              <a:rPr lang="en-US" dirty="0" err="1"/>
              <a:t>SQuADDS</a:t>
            </a:r>
            <a:r>
              <a:rPr lang="en-US" dirty="0"/>
              <a:t>, </a:t>
            </a:r>
            <a:r>
              <a:rPr lang="en-US" dirty="0" err="1"/>
              <a:t>SQDMetal</a:t>
            </a:r>
            <a:r>
              <a:rPr lang="en-US" dirty="0"/>
              <a:t>, Palace – if you haven’t, come talk to us at lunch!</a:t>
            </a:r>
          </a:p>
          <a:p>
            <a:r>
              <a:rPr lang="en-US" dirty="0"/>
              <a:t>Breaks and lunch will be in and around Tesla room (no food or drinks in Shannon room</a:t>
            </a:r>
            <a:r>
              <a:rPr lang="en-US"/>
              <a:t>, sorry)</a:t>
            </a:r>
            <a:endParaRPr lang="en-US" dirty="0"/>
          </a:p>
          <a:p>
            <a:r>
              <a:rPr lang="en-US" dirty="0"/>
              <a:t>Breakout sessions: small groups to discuss a particular advanced topic. Already planned:</a:t>
            </a:r>
          </a:p>
          <a:p>
            <a:pPr lvl="1"/>
            <a:r>
              <a:rPr lang="en-US" dirty="0" err="1"/>
              <a:t>Qiskit</a:t>
            </a:r>
            <a:r>
              <a:rPr lang="en-US" dirty="0"/>
              <a:t> Metal (and </a:t>
            </a:r>
            <a:r>
              <a:rPr lang="en-US" dirty="0" err="1"/>
              <a:t>SQuADDS</a:t>
            </a:r>
            <a:r>
              <a:rPr lang="en-US" dirty="0"/>
              <a:t>?) maintainers groups</a:t>
            </a:r>
          </a:p>
          <a:p>
            <a:pPr lvl="1"/>
            <a:r>
              <a:rPr lang="en-US" dirty="0"/>
              <a:t>Design education resource creation</a:t>
            </a:r>
          </a:p>
          <a:p>
            <a:pPr lvl="1"/>
            <a:r>
              <a:rPr lang="en-US" dirty="0"/>
              <a:t>Workshop Year 2 planning</a:t>
            </a:r>
          </a:p>
          <a:p>
            <a:r>
              <a:rPr lang="en-US" dirty="0"/>
              <a:t>Quantum beers this afternoon!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B6D1065B-0AB3-2C9F-424C-642DA5DA9C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DBAC5E5B-E284-9691-B85B-27388872A2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A5BB2D87-F425-A104-A8E7-17415371C3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F04F3980-22FE-B26B-46F0-7FD1F1372F4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09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39D9-BF4D-7831-B04E-206A55FC4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AFD78C86-B230-FA06-2501-1404AA869A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8;p13">
            <a:extLst>
              <a:ext uri="{FF2B5EF4-FFF2-40B4-BE49-F238E27FC236}">
                <a16:creationId xmlns:a16="http://schemas.microsoft.com/office/drawing/2014/main" id="{64EFF3EA-E65F-31E0-3AB6-49F5A4F650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2A0F8-4D80-7D42-521B-3E83D193B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Design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F6868-BEB4-CC01-4007-16F8DE93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236" y="1979464"/>
            <a:ext cx="7697274" cy="4305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72DDEC-E61E-2337-C342-D3EE5F3195AC}"/>
              </a:ext>
            </a:extLst>
          </p:cNvPr>
          <p:cNvSpPr txBox="1"/>
          <p:nvPr/>
        </p:nvSpPr>
        <p:spPr>
          <a:xfrm>
            <a:off x="8466" y="1254892"/>
            <a:ext cx="121835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“Can you please make me something that does this? Look, I already did all the work to figure out the gate sequence, you just need to make me something that runs those gates!”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F9682-C212-47C5-D603-77848DBB46A9}"/>
              </a:ext>
            </a:extLst>
          </p:cNvPr>
          <p:cNvSpPr txBox="1"/>
          <p:nvPr/>
        </p:nvSpPr>
        <p:spPr>
          <a:xfrm>
            <a:off x="4008582" y="5946811"/>
            <a:ext cx="8183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Kottmann </a:t>
            </a:r>
            <a:r>
              <a:rPr lang="en-US" sz="1600" i="1" dirty="0"/>
              <a:t>Quantum </a:t>
            </a:r>
            <a:r>
              <a:rPr lang="en-US" sz="1600" dirty="0"/>
              <a:t>2023</a:t>
            </a:r>
          </a:p>
        </p:txBody>
      </p:sp>
      <p:pic>
        <p:nvPicPr>
          <p:cNvPr id="9" name="Google Shape;55;p13">
            <a:extLst>
              <a:ext uri="{FF2B5EF4-FFF2-40B4-BE49-F238E27FC236}">
                <a16:creationId xmlns:a16="http://schemas.microsoft.com/office/drawing/2014/main" id="{9DBFB31D-0300-4DF0-D2A9-3F599F8640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6;p13">
            <a:extLst>
              <a:ext uri="{FF2B5EF4-FFF2-40B4-BE49-F238E27FC236}">
                <a16:creationId xmlns:a16="http://schemas.microsoft.com/office/drawing/2014/main" id="{14499B8B-2395-44FD-812A-D1845B3F40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43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53DDB-0F22-B2D6-6BA5-9C4A5CD7E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BCD0-B430-4F0A-5B7B-8A9DA992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Design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BAD18-4E0D-DD99-FE4E-FCCDF3C71F44}"/>
              </a:ext>
            </a:extLst>
          </p:cNvPr>
          <p:cNvSpPr txBox="1"/>
          <p:nvPr/>
        </p:nvSpPr>
        <p:spPr>
          <a:xfrm>
            <a:off x="8466" y="1254892"/>
            <a:ext cx="12183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“OK </a:t>
            </a:r>
            <a:r>
              <a:rPr lang="en-US" sz="2400" dirty="0" err="1"/>
              <a:t>OK</a:t>
            </a:r>
            <a:r>
              <a:rPr lang="en-US" sz="2400" dirty="0"/>
              <a:t>, I’ll give you something closer to the hardware. Please make me this Hamiltonian.”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14A3C-1381-2C1E-9019-28AC2B31DBB6}"/>
                  </a:ext>
                </a:extLst>
              </p:cNvPr>
              <p:cNvSpPr txBox="1"/>
              <p:nvPr/>
            </p:nvSpPr>
            <p:spPr>
              <a:xfrm>
                <a:off x="0" y="2254124"/>
                <a:ext cx="12183534" cy="924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14A3C-1381-2C1E-9019-28AC2B31D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54124"/>
                <a:ext cx="12183534" cy="9244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tar: 5 Points 3">
            <a:extLst>
              <a:ext uri="{FF2B5EF4-FFF2-40B4-BE49-F238E27FC236}">
                <a16:creationId xmlns:a16="http://schemas.microsoft.com/office/drawing/2014/main" id="{BDF01192-4298-B67D-3CB2-FDCA796DB8FB}"/>
              </a:ext>
            </a:extLst>
          </p:cNvPr>
          <p:cNvSpPr/>
          <p:nvPr/>
        </p:nvSpPr>
        <p:spPr>
          <a:xfrm>
            <a:off x="5496128" y="3820633"/>
            <a:ext cx="1498059" cy="1498059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55;p13">
            <a:extLst>
              <a:ext uri="{FF2B5EF4-FFF2-40B4-BE49-F238E27FC236}">
                <a16:creationId xmlns:a16="http://schemas.microsoft.com/office/drawing/2014/main" id="{F1BEBFA2-BD60-EF55-5D69-B947D5F9C3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6;p13">
            <a:extLst>
              <a:ext uri="{FF2B5EF4-FFF2-40B4-BE49-F238E27FC236}">
                <a16:creationId xmlns:a16="http://schemas.microsoft.com/office/drawing/2014/main" id="{B301DE26-95CE-1A2C-DDEA-BDB32589618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8496CEC4-FEEA-E117-7253-104D0EC6C76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8;p13">
            <a:extLst>
              <a:ext uri="{FF2B5EF4-FFF2-40B4-BE49-F238E27FC236}">
                <a16:creationId xmlns:a16="http://schemas.microsoft.com/office/drawing/2014/main" id="{940ED109-981D-4147-F6D4-D0E42740237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524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B4393-618E-AD8F-70C4-035D91D8D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57;p13">
            <a:extLst>
              <a:ext uri="{FF2B5EF4-FFF2-40B4-BE49-F238E27FC236}">
                <a16:creationId xmlns:a16="http://schemas.microsoft.com/office/drawing/2014/main" id="{40BDCBE5-8285-D22A-8AF6-2A7C2D2C8A0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F8FB56-9A3C-5076-59F8-B0F794DF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Design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4F9E0-8CF3-8323-996C-03E4EC040B13}"/>
              </a:ext>
            </a:extLst>
          </p:cNvPr>
          <p:cNvSpPr txBox="1"/>
          <p:nvPr/>
        </p:nvSpPr>
        <p:spPr>
          <a:xfrm>
            <a:off x="0" y="1673181"/>
            <a:ext cx="12183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“Hi, it’s me, your favorite theorist. Can you make a device that implements this circuit?”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45E07-1DB8-96D6-3ACC-2D38E9C9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6" b="3866"/>
          <a:stretch/>
        </p:blipFill>
        <p:spPr>
          <a:xfrm>
            <a:off x="1616148" y="2161359"/>
            <a:ext cx="9008275" cy="3590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FE794-5D77-6B58-89CB-8380235FD143}"/>
              </a:ext>
            </a:extLst>
          </p:cNvPr>
          <p:cNvSpPr txBox="1"/>
          <p:nvPr/>
        </p:nvSpPr>
        <p:spPr>
          <a:xfrm>
            <a:off x="4000115" y="5917692"/>
            <a:ext cx="8183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Koliofoti</a:t>
            </a:r>
            <a:r>
              <a:rPr lang="en-US" sz="2000" dirty="0"/>
              <a:t> and </a:t>
            </a:r>
            <a:r>
              <a:rPr lang="en-US" sz="2000" dirty="0" err="1"/>
              <a:t>Riwar</a:t>
            </a:r>
            <a:r>
              <a:rPr lang="en-US" sz="2000" dirty="0"/>
              <a:t> </a:t>
            </a:r>
            <a:r>
              <a:rPr lang="en-US" sz="2000" i="1" dirty="0" err="1"/>
              <a:t>npj</a:t>
            </a:r>
            <a:r>
              <a:rPr lang="en-US" sz="2000" i="1" dirty="0"/>
              <a:t> QI</a:t>
            </a:r>
            <a:r>
              <a:rPr lang="en-US" sz="2000" dirty="0"/>
              <a:t> 2023</a:t>
            </a:r>
          </a:p>
        </p:txBody>
      </p:sp>
      <p:pic>
        <p:nvPicPr>
          <p:cNvPr id="9" name="Picture 8" descr="A yellow ring with light shining on it&#10;&#10;Description automatically generated">
            <a:extLst>
              <a:ext uri="{FF2B5EF4-FFF2-40B4-BE49-F238E27FC236}">
                <a16:creationId xmlns:a16="http://schemas.microsoft.com/office/drawing/2014/main" id="{DB1204CA-92BB-B5F8-8927-7E33B68409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340104" y="971332"/>
            <a:ext cx="1719177" cy="1146118"/>
          </a:xfrm>
          <a:prstGeom prst="rect">
            <a:avLst/>
          </a:prstGeom>
        </p:spPr>
      </p:pic>
      <p:pic>
        <p:nvPicPr>
          <p:cNvPr id="10" name="Google Shape;55;p13">
            <a:extLst>
              <a:ext uri="{FF2B5EF4-FFF2-40B4-BE49-F238E27FC236}">
                <a16:creationId xmlns:a16="http://schemas.microsoft.com/office/drawing/2014/main" id="{C7AC9390-BF50-9F77-4C84-896E28628E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6;p13">
            <a:extLst>
              <a:ext uri="{FF2B5EF4-FFF2-40B4-BE49-F238E27FC236}">
                <a16:creationId xmlns:a16="http://schemas.microsoft.com/office/drawing/2014/main" id="{DA37EC9B-F12A-0964-C38F-38621CCE70A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D4672E4C-DC4C-D919-62E9-A52FFF5CA77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56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789B2-EAB9-F3BB-2188-D2F05D761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93E2-2D1C-4D46-5511-E4636D06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23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(Inverse) Design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5D81-576D-A514-7DFF-5F465A808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6406"/>
            <a:ext cx="121920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Given a desired device behavior, how do we create a physical layout that implements it?</a:t>
            </a:r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EC10D255-85B6-59AE-D541-33F3232217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A02DB6F3-6BF1-DA41-D052-2C9AA93E40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4221E4BF-135A-0CFC-5CED-17B2D9CDAC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33AFC2CE-753B-3E91-A860-A238884D240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BFBF04-22B9-31A3-8CD8-A0E4B8705280}"/>
              </a:ext>
            </a:extLst>
          </p:cNvPr>
          <p:cNvCxnSpPr>
            <a:cxnSpLocks/>
          </p:cNvCxnSpPr>
          <p:nvPr/>
        </p:nvCxnSpPr>
        <p:spPr>
          <a:xfrm flipV="1">
            <a:off x="1981351" y="2463740"/>
            <a:ext cx="0" cy="301480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60D769-F639-3039-38B1-12C130B21D61}"/>
              </a:ext>
            </a:extLst>
          </p:cNvPr>
          <p:cNvCxnSpPr>
            <a:cxnSpLocks/>
          </p:cNvCxnSpPr>
          <p:nvPr/>
        </p:nvCxnSpPr>
        <p:spPr>
          <a:xfrm>
            <a:off x="434967" y="4075099"/>
            <a:ext cx="3287695" cy="0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286ABC-ECC3-78CE-2231-0685CF1D8C1D}"/>
              </a:ext>
            </a:extLst>
          </p:cNvPr>
          <p:cNvCxnSpPr>
            <a:cxnSpLocks/>
          </p:cNvCxnSpPr>
          <p:nvPr/>
        </p:nvCxnSpPr>
        <p:spPr>
          <a:xfrm flipV="1">
            <a:off x="976417" y="3410197"/>
            <a:ext cx="2009868" cy="1329806"/>
          </a:xfrm>
          <a:prstGeom prst="straightConnector1">
            <a:avLst/>
          </a:prstGeom>
          <a:ln w="31750">
            <a:solidFill>
              <a:schemeClr val="tx1">
                <a:alpha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65AA00-7A06-913C-704F-6D468896E4C3}"/>
              </a:ext>
            </a:extLst>
          </p:cNvPr>
          <p:cNvCxnSpPr>
            <a:cxnSpLocks/>
          </p:cNvCxnSpPr>
          <p:nvPr/>
        </p:nvCxnSpPr>
        <p:spPr>
          <a:xfrm flipV="1">
            <a:off x="9756597" y="2463740"/>
            <a:ext cx="0" cy="3014804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16795-E804-BA43-25EA-7773FD993B50}"/>
              </a:ext>
            </a:extLst>
          </p:cNvPr>
          <p:cNvCxnSpPr>
            <a:cxnSpLocks/>
          </p:cNvCxnSpPr>
          <p:nvPr/>
        </p:nvCxnSpPr>
        <p:spPr>
          <a:xfrm>
            <a:off x="8210212" y="4075099"/>
            <a:ext cx="3287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DE35C6-E2B0-0250-320F-1DCD4F0AFAA1}"/>
              </a:ext>
            </a:extLst>
          </p:cNvPr>
          <p:cNvCxnSpPr>
            <a:cxnSpLocks/>
          </p:cNvCxnSpPr>
          <p:nvPr/>
        </p:nvCxnSpPr>
        <p:spPr>
          <a:xfrm flipV="1">
            <a:off x="8751663" y="3410197"/>
            <a:ext cx="2009868" cy="1329806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AD342099-F5AB-E413-6C7B-FC05741DE1DC}"/>
              </a:ext>
            </a:extLst>
          </p:cNvPr>
          <p:cNvSpPr txBox="1">
            <a:spLocks/>
          </p:cNvSpPr>
          <p:nvPr/>
        </p:nvSpPr>
        <p:spPr>
          <a:xfrm>
            <a:off x="8646318" y="5765502"/>
            <a:ext cx="2415482" cy="49985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Design Space</a:t>
            </a:r>
            <a:endParaRPr lang="en-US" dirty="0"/>
          </a:p>
          <a:p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4B178EF-F6ED-14E6-4C16-1376AD7A4B6C}"/>
              </a:ext>
            </a:extLst>
          </p:cNvPr>
          <p:cNvSpPr txBox="1">
            <a:spLocks/>
          </p:cNvSpPr>
          <p:nvPr/>
        </p:nvSpPr>
        <p:spPr>
          <a:xfrm>
            <a:off x="587390" y="5734518"/>
            <a:ext cx="3191933" cy="9950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Hamiltonian Space</a:t>
            </a:r>
          </a:p>
          <a:p>
            <a:endParaRPr lang="en-US" dirty="0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2152909E-AB5B-36FE-9DE1-A8919BC23E74}"/>
              </a:ext>
            </a:extLst>
          </p:cNvPr>
          <p:cNvSpPr/>
          <p:nvPr/>
        </p:nvSpPr>
        <p:spPr>
          <a:xfrm>
            <a:off x="1113257" y="3009523"/>
            <a:ext cx="1808053" cy="1923237"/>
          </a:xfrm>
          <a:custGeom>
            <a:avLst/>
            <a:gdLst>
              <a:gd name="connsiteX0" fmla="*/ 1131385 w 1870973"/>
              <a:gd name="connsiteY0" fmla="*/ 645459 h 1990165"/>
              <a:gd name="connsiteX1" fmla="*/ 929679 w 1870973"/>
              <a:gd name="connsiteY1" fmla="*/ 564777 h 1990165"/>
              <a:gd name="connsiteX2" fmla="*/ 875890 w 1870973"/>
              <a:gd name="connsiteY2" fmla="*/ 551330 h 1990165"/>
              <a:gd name="connsiteX3" fmla="*/ 660737 w 1870973"/>
              <a:gd name="connsiteY3" fmla="*/ 605118 h 1990165"/>
              <a:gd name="connsiteX4" fmla="*/ 606949 w 1870973"/>
              <a:gd name="connsiteY4" fmla="*/ 685800 h 1990165"/>
              <a:gd name="connsiteX5" fmla="*/ 580055 w 1870973"/>
              <a:gd name="connsiteY5" fmla="*/ 766483 h 1990165"/>
              <a:gd name="connsiteX6" fmla="*/ 176643 w 1870973"/>
              <a:gd name="connsiteY6" fmla="*/ 753035 h 1990165"/>
              <a:gd name="connsiteX7" fmla="*/ 95961 w 1870973"/>
              <a:gd name="connsiteY7" fmla="*/ 766483 h 1990165"/>
              <a:gd name="connsiteX8" fmla="*/ 69067 w 1870973"/>
              <a:gd name="connsiteY8" fmla="*/ 927847 h 1990165"/>
              <a:gd name="connsiteX9" fmla="*/ 42173 w 1870973"/>
              <a:gd name="connsiteY9" fmla="*/ 1062318 h 1990165"/>
              <a:gd name="connsiteX10" fmla="*/ 55620 w 1870973"/>
              <a:gd name="connsiteY10" fmla="*/ 1331259 h 1990165"/>
              <a:gd name="connsiteX11" fmla="*/ 136302 w 1870973"/>
              <a:gd name="connsiteY11" fmla="*/ 1425388 h 1990165"/>
              <a:gd name="connsiteX12" fmla="*/ 163196 w 1870973"/>
              <a:gd name="connsiteY12" fmla="*/ 1465730 h 1990165"/>
              <a:gd name="connsiteX13" fmla="*/ 230432 w 1870973"/>
              <a:gd name="connsiteY13" fmla="*/ 1532965 h 1990165"/>
              <a:gd name="connsiteX14" fmla="*/ 243879 w 1870973"/>
              <a:gd name="connsiteY14" fmla="*/ 1573306 h 1990165"/>
              <a:gd name="connsiteX15" fmla="*/ 203537 w 1870973"/>
              <a:gd name="connsiteY15" fmla="*/ 1600200 h 1990165"/>
              <a:gd name="connsiteX16" fmla="*/ 95961 w 1870973"/>
              <a:gd name="connsiteY16" fmla="*/ 1627094 h 1990165"/>
              <a:gd name="connsiteX17" fmla="*/ 55620 w 1870973"/>
              <a:gd name="connsiteY17" fmla="*/ 1640541 h 1990165"/>
              <a:gd name="connsiteX18" fmla="*/ 1832 w 1870973"/>
              <a:gd name="connsiteY18" fmla="*/ 1721224 h 1990165"/>
              <a:gd name="connsiteX19" fmla="*/ 42173 w 1870973"/>
              <a:gd name="connsiteY19" fmla="*/ 1734671 h 1990165"/>
              <a:gd name="connsiteX20" fmla="*/ 149749 w 1870973"/>
              <a:gd name="connsiteY20" fmla="*/ 1788459 h 1990165"/>
              <a:gd name="connsiteX21" fmla="*/ 243879 w 1870973"/>
              <a:gd name="connsiteY21" fmla="*/ 1842247 h 1990165"/>
              <a:gd name="connsiteX22" fmla="*/ 297667 w 1870973"/>
              <a:gd name="connsiteY22" fmla="*/ 1882588 h 1990165"/>
              <a:gd name="connsiteX23" fmla="*/ 432137 w 1870973"/>
              <a:gd name="connsiteY23" fmla="*/ 1936377 h 1990165"/>
              <a:gd name="connsiteX24" fmla="*/ 485926 w 1870973"/>
              <a:gd name="connsiteY24" fmla="*/ 1963271 h 1990165"/>
              <a:gd name="connsiteX25" fmla="*/ 580055 w 1870973"/>
              <a:gd name="connsiteY25" fmla="*/ 1990165 h 1990165"/>
              <a:gd name="connsiteX26" fmla="*/ 741420 w 1870973"/>
              <a:gd name="connsiteY26" fmla="*/ 1976718 h 1990165"/>
              <a:gd name="connsiteX27" fmla="*/ 822102 w 1870973"/>
              <a:gd name="connsiteY27" fmla="*/ 1896035 h 1990165"/>
              <a:gd name="connsiteX28" fmla="*/ 875890 w 1870973"/>
              <a:gd name="connsiteY28" fmla="*/ 1842247 h 1990165"/>
              <a:gd name="connsiteX29" fmla="*/ 929679 w 1870973"/>
              <a:gd name="connsiteY29" fmla="*/ 1761565 h 1990165"/>
              <a:gd name="connsiteX30" fmla="*/ 970020 w 1870973"/>
              <a:gd name="connsiteY30" fmla="*/ 1694330 h 1990165"/>
              <a:gd name="connsiteX31" fmla="*/ 996914 w 1870973"/>
              <a:gd name="connsiteY31" fmla="*/ 1667435 h 1990165"/>
              <a:gd name="connsiteX32" fmla="*/ 1037255 w 1870973"/>
              <a:gd name="connsiteY32" fmla="*/ 1613647 h 1990165"/>
              <a:gd name="connsiteX33" fmla="*/ 1117937 w 1870973"/>
              <a:gd name="connsiteY33" fmla="*/ 1573306 h 1990165"/>
              <a:gd name="connsiteX34" fmla="*/ 1212067 w 1870973"/>
              <a:gd name="connsiteY34" fmla="*/ 1586753 h 1990165"/>
              <a:gd name="connsiteX35" fmla="*/ 1306196 w 1870973"/>
              <a:gd name="connsiteY35" fmla="*/ 1613647 h 1990165"/>
              <a:gd name="connsiteX36" fmla="*/ 1413773 w 1870973"/>
              <a:gd name="connsiteY36" fmla="*/ 1640541 h 1990165"/>
              <a:gd name="connsiteX37" fmla="*/ 1561690 w 1870973"/>
              <a:gd name="connsiteY37" fmla="*/ 1627094 h 1990165"/>
              <a:gd name="connsiteX38" fmla="*/ 1588585 w 1870973"/>
              <a:gd name="connsiteY38" fmla="*/ 1600200 h 1990165"/>
              <a:gd name="connsiteX39" fmla="*/ 1642373 w 1870973"/>
              <a:gd name="connsiteY39" fmla="*/ 1559859 h 1990165"/>
              <a:gd name="connsiteX40" fmla="*/ 1736502 w 1870973"/>
              <a:gd name="connsiteY40" fmla="*/ 1452283 h 1990165"/>
              <a:gd name="connsiteX41" fmla="*/ 1763396 w 1870973"/>
              <a:gd name="connsiteY41" fmla="*/ 1425388 h 1990165"/>
              <a:gd name="connsiteX42" fmla="*/ 1803737 w 1870973"/>
              <a:gd name="connsiteY42" fmla="*/ 1331259 h 1990165"/>
              <a:gd name="connsiteX43" fmla="*/ 1830632 w 1870973"/>
              <a:gd name="connsiteY43" fmla="*/ 1264024 h 1990165"/>
              <a:gd name="connsiteX44" fmla="*/ 1844079 w 1870973"/>
              <a:gd name="connsiteY44" fmla="*/ 1156447 h 1990165"/>
              <a:gd name="connsiteX45" fmla="*/ 1857526 w 1870973"/>
              <a:gd name="connsiteY45" fmla="*/ 1089212 h 1990165"/>
              <a:gd name="connsiteX46" fmla="*/ 1870973 w 1870973"/>
              <a:gd name="connsiteY46" fmla="*/ 954741 h 1990165"/>
              <a:gd name="connsiteX47" fmla="*/ 1857526 w 1870973"/>
              <a:gd name="connsiteY47" fmla="*/ 524435 h 1990165"/>
              <a:gd name="connsiteX48" fmla="*/ 1844079 w 1870973"/>
              <a:gd name="connsiteY48" fmla="*/ 443753 h 1990165"/>
              <a:gd name="connsiteX49" fmla="*/ 1803737 w 1870973"/>
              <a:gd name="connsiteY49" fmla="*/ 389965 h 1990165"/>
              <a:gd name="connsiteX50" fmla="*/ 1723055 w 1870973"/>
              <a:gd name="connsiteY50" fmla="*/ 322730 h 1990165"/>
              <a:gd name="connsiteX51" fmla="*/ 1642373 w 1870973"/>
              <a:gd name="connsiteY51" fmla="*/ 295835 h 1990165"/>
              <a:gd name="connsiteX52" fmla="*/ 1628926 w 1870973"/>
              <a:gd name="connsiteY52" fmla="*/ 174812 h 1990165"/>
              <a:gd name="connsiteX53" fmla="*/ 1575137 w 1870973"/>
              <a:gd name="connsiteY53" fmla="*/ 26894 h 1990165"/>
              <a:gd name="connsiteX54" fmla="*/ 1534796 w 1870973"/>
              <a:gd name="connsiteY54" fmla="*/ 0 h 1990165"/>
              <a:gd name="connsiteX55" fmla="*/ 1440667 w 1870973"/>
              <a:gd name="connsiteY55" fmla="*/ 13447 h 1990165"/>
              <a:gd name="connsiteX56" fmla="*/ 1413773 w 1870973"/>
              <a:gd name="connsiteY56" fmla="*/ 53788 h 1990165"/>
              <a:gd name="connsiteX57" fmla="*/ 1386879 w 1870973"/>
              <a:gd name="connsiteY57" fmla="*/ 147918 h 1990165"/>
              <a:gd name="connsiteX58" fmla="*/ 1359985 w 1870973"/>
              <a:gd name="connsiteY58" fmla="*/ 228600 h 1990165"/>
              <a:gd name="connsiteX59" fmla="*/ 1279302 w 1870973"/>
              <a:gd name="connsiteY59" fmla="*/ 349624 h 1990165"/>
              <a:gd name="connsiteX60" fmla="*/ 1198620 w 1870973"/>
              <a:gd name="connsiteY60" fmla="*/ 470647 h 1990165"/>
              <a:gd name="connsiteX61" fmla="*/ 1171726 w 1870973"/>
              <a:gd name="connsiteY61" fmla="*/ 510988 h 1990165"/>
              <a:gd name="connsiteX62" fmla="*/ 1117937 w 1870973"/>
              <a:gd name="connsiteY62" fmla="*/ 564777 h 1990165"/>
              <a:gd name="connsiteX63" fmla="*/ 1131385 w 1870973"/>
              <a:gd name="connsiteY63" fmla="*/ 645459 h 199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870973" h="1990165">
                <a:moveTo>
                  <a:pt x="1131385" y="645459"/>
                </a:moveTo>
                <a:cubicBezTo>
                  <a:pt x="1005163" y="573333"/>
                  <a:pt x="1072313" y="600435"/>
                  <a:pt x="929679" y="564777"/>
                </a:cubicBezTo>
                <a:lnTo>
                  <a:pt x="875890" y="551330"/>
                </a:lnTo>
                <a:cubicBezTo>
                  <a:pt x="741442" y="561672"/>
                  <a:pt x="723100" y="524937"/>
                  <a:pt x="660737" y="605118"/>
                </a:cubicBezTo>
                <a:cubicBezTo>
                  <a:pt x="640893" y="630632"/>
                  <a:pt x="617170" y="655136"/>
                  <a:pt x="606949" y="685800"/>
                </a:cubicBezTo>
                <a:lnTo>
                  <a:pt x="580055" y="766483"/>
                </a:lnTo>
                <a:cubicBezTo>
                  <a:pt x="445584" y="762000"/>
                  <a:pt x="311188" y="753035"/>
                  <a:pt x="176643" y="753035"/>
                </a:cubicBezTo>
                <a:cubicBezTo>
                  <a:pt x="149378" y="753035"/>
                  <a:pt x="110250" y="743262"/>
                  <a:pt x="95961" y="766483"/>
                </a:cubicBezTo>
                <a:cubicBezTo>
                  <a:pt x="67382" y="812924"/>
                  <a:pt x="79761" y="874376"/>
                  <a:pt x="69067" y="927847"/>
                </a:cubicBezTo>
                <a:lnTo>
                  <a:pt x="42173" y="1062318"/>
                </a:lnTo>
                <a:cubicBezTo>
                  <a:pt x="46655" y="1151965"/>
                  <a:pt x="40864" y="1242721"/>
                  <a:pt x="55620" y="1331259"/>
                </a:cubicBezTo>
                <a:cubicBezTo>
                  <a:pt x="59817" y="1356439"/>
                  <a:pt x="120465" y="1406383"/>
                  <a:pt x="136302" y="1425388"/>
                </a:cubicBezTo>
                <a:cubicBezTo>
                  <a:pt x="146648" y="1437804"/>
                  <a:pt x="152554" y="1453567"/>
                  <a:pt x="163196" y="1465730"/>
                </a:cubicBezTo>
                <a:cubicBezTo>
                  <a:pt x="184067" y="1489583"/>
                  <a:pt x="230432" y="1532965"/>
                  <a:pt x="230432" y="1532965"/>
                </a:cubicBezTo>
                <a:cubicBezTo>
                  <a:pt x="234914" y="1546412"/>
                  <a:pt x="249143" y="1560145"/>
                  <a:pt x="243879" y="1573306"/>
                </a:cubicBezTo>
                <a:cubicBezTo>
                  <a:pt x="237877" y="1588312"/>
                  <a:pt x="218726" y="1594677"/>
                  <a:pt x="203537" y="1600200"/>
                </a:cubicBezTo>
                <a:cubicBezTo>
                  <a:pt x="168800" y="1612832"/>
                  <a:pt x="131026" y="1615406"/>
                  <a:pt x="95961" y="1627094"/>
                </a:cubicBezTo>
                <a:lnTo>
                  <a:pt x="55620" y="1640541"/>
                </a:lnTo>
                <a:cubicBezTo>
                  <a:pt x="48772" y="1647389"/>
                  <a:pt x="-11142" y="1695277"/>
                  <a:pt x="1832" y="1721224"/>
                </a:cubicBezTo>
                <a:cubicBezTo>
                  <a:pt x="8171" y="1733902"/>
                  <a:pt x="29269" y="1728806"/>
                  <a:pt x="42173" y="1734671"/>
                </a:cubicBezTo>
                <a:cubicBezTo>
                  <a:pt x="78671" y="1751261"/>
                  <a:pt x="113890" y="1770530"/>
                  <a:pt x="149749" y="1788459"/>
                </a:cubicBezTo>
                <a:cubicBezTo>
                  <a:pt x="202272" y="1814721"/>
                  <a:pt x="199532" y="1810571"/>
                  <a:pt x="243879" y="1842247"/>
                </a:cubicBezTo>
                <a:cubicBezTo>
                  <a:pt x="262116" y="1855273"/>
                  <a:pt x="277621" y="1872565"/>
                  <a:pt x="297667" y="1882588"/>
                </a:cubicBezTo>
                <a:cubicBezTo>
                  <a:pt x="340847" y="1904178"/>
                  <a:pt x="388957" y="1914787"/>
                  <a:pt x="432137" y="1936377"/>
                </a:cubicBezTo>
                <a:cubicBezTo>
                  <a:pt x="450067" y="1945342"/>
                  <a:pt x="467501" y="1955375"/>
                  <a:pt x="485926" y="1963271"/>
                </a:cubicBezTo>
                <a:cubicBezTo>
                  <a:pt x="512934" y="1974846"/>
                  <a:pt x="552759" y="1983341"/>
                  <a:pt x="580055" y="1990165"/>
                </a:cubicBezTo>
                <a:cubicBezTo>
                  <a:pt x="633843" y="1985683"/>
                  <a:pt x="691115" y="1996281"/>
                  <a:pt x="741420" y="1976718"/>
                </a:cubicBezTo>
                <a:cubicBezTo>
                  <a:pt x="776868" y="1962933"/>
                  <a:pt x="795208" y="1922929"/>
                  <a:pt x="822102" y="1896035"/>
                </a:cubicBezTo>
                <a:cubicBezTo>
                  <a:pt x="840031" y="1878106"/>
                  <a:pt x="861825" y="1863344"/>
                  <a:pt x="875890" y="1842247"/>
                </a:cubicBezTo>
                <a:cubicBezTo>
                  <a:pt x="893820" y="1815353"/>
                  <a:pt x="913049" y="1789282"/>
                  <a:pt x="929679" y="1761565"/>
                </a:cubicBezTo>
                <a:cubicBezTo>
                  <a:pt x="943126" y="1739153"/>
                  <a:pt x="954829" y="1715598"/>
                  <a:pt x="970020" y="1694330"/>
                </a:cubicBezTo>
                <a:cubicBezTo>
                  <a:pt x="977389" y="1684013"/>
                  <a:pt x="988798" y="1677175"/>
                  <a:pt x="996914" y="1667435"/>
                </a:cubicBezTo>
                <a:cubicBezTo>
                  <a:pt x="1011261" y="1650218"/>
                  <a:pt x="1021408" y="1629494"/>
                  <a:pt x="1037255" y="1613647"/>
                </a:cubicBezTo>
                <a:cubicBezTo>
                  <a:pt x="1063322" y="1587580"/>
                  <a:pt x="1085127" y="1584243"/>
                  <a:pt x="1117937" y="1573306"/>
                </a:cubicBezTo>
                <a:cubicBezTo>
                  <a:pt x="1149314" y="1577788"/>
                  <a:pt x="1180883" y="1581083"/>
                  <a:pt x="1212067" y="1586753"/>
                </a:cubicBezTo>
                <a:cubicBezTo>
                  <a:pt x="1304295" y="1603522"/>
                  <a:pt x="1229387" y="1594445"/>
                  <a:pt x="1306196" y="1613647"/>
                </a:cubicBezTo>
                <a:lnTo>
                  <a:pt x="1413773" y="1640541"/>
                </a:lnTo>
                <a:cubicBezTo>
                  <a:pt x="1463079" y="1636059"/>
                  <a:pt x="1513449" y="1638227"/>
                  <a:pt x="1561690" y="1627094"/>
                </a:cubicBezTo>
                <a:cubicBezTo>
                  <a:pt x="1574044" y="1624243"/>
                  <a:pt x="1578845" y="1608316"/>
                  <a:pt x="1588585" y="1600200"/>
                </a:cubicBezTo>
                <a:cubicBezTo>
                  <a:pt x="1605802" y="1585853"/>
                  <a:pt x="1625357" y="1574444"/>
                  <a:pt x="1642373" y="1559859"/>
                </a:cubicBezTo>
                <a:cubicBezTo>
                  <a:pt x="1686736" y="1521833"/>
                  <a:pt x="1695393" y="1500244"/>
                  <a:pt x="1736502" y="1452283"/>
                </a:cubicBezTo>
                <a:cubicBezTo>
                  <a:pt x="1744753" y="1442657"/>
                  <a:pt x="1756363" y="1435937"/>
                  <a:pt x="1763396" y="1425388"/>
                </a:cubicBezTo>
                <a:cubicBezTo>
                  <a:pt x="1790383" y="1384907"/>
                  <a:pt x="1788368" y="1372242"/>
                  <a:pt x="1803737" y="1331259"/>
                </a:cubicBezTo>
                <a:cubicBezTo>
                  <a:pt x="1812213" y="1308658"/>
                  <a:pt x="1821667" y="1286436"/>
                  <a:pt x="1830632" y="1264024"/>
                </a:cubicBezTo>
                <a:cubicBezTo>
                  <a:pt x="1835114" y="1228165"/>
                  <a:pt x="1838584" y="1192165"/>
                  <a:pt x="1844079" y="1156447"/>
                </a:cubicBezTo>
                <a:cubicBezTo>
                  <a:pt x="1847554" y="1133857"/>
                  <a:pt x="1854505" y="1111867"/>
                  <a:pt x="1857526" y="1089212"/>
                </a:cubicBezTo>
                <a:cubicBezTo>
                  <a:pt x="1863480" y="1044560"/>
                  <a:pt x="1866491" y="999565"/>
                  <a:pt x="1870973" y="954741"/>
                </a:cubicBezTo>
                <a:cubicBezTo>
                  <a:pt x="1866491" y="811306"/>
                  <a:pt x="1865068" y="667742"/>
                  <a:pt x="1857526" y="524435"/>
                </a:cubicBezTo>
                <a:cubicBezTo>
                  <a:pt x="1856093" y="497208"/>
                  <a:pt x="1854205" y="469068"/>
                  <a:pt x="1844079" y="443753"/>
                </a:cubicBezTo>
                <a:cubicBezTo>
                  <a:pt x="1835755" y="422944"/>
                  <a:pt x="1818323" y="406981"/>
                  <a:pt x="1803737" y="389965"/>
                </a:cubicBezTo>
                <a:cubicBezTo>
                  <a:pt x="1784249" y="367229"/>
                  <a:pt x="1751786" y="335499"/>
                  <a:pt x="1723055" y="322730"/>
                </a:cubicBezTo>
                <a:cubicBezTo>
                  <a:pt x="1697150" y="311216"/>
                  <a:pt x="1642373" y="295835"/>
                  <a:pt x="1642373" y="295835"/>
                </a:cubicBezTo>
                <a:cubicBezTo>
                  <a:pt x="1637891" y="255494"/>
                  <a:pt x="1635980" y="214784"/>
                  <a:pt x="1628926" y="174812"/>
                </a:cubicBezTo>
                <a:cubicBezTo>
                  <a:pt x="1620731" y="128372"/>
                  <a:pt x="1612646" y="64402"/>
                  <a:pt x="1575137" y="26894"/>
                </a:cubicBezTo>
                <a:cubicBezTo>
                  <a:pt x="1563709" y="15466"/>
                  <a:pt x="1548243" y="8965"/>
                  <a:pt x="1534796" y="0"/>
                </a:cubicBezTo>
                <a:cubicBezTo>
                  <a:pt x="1503420" y="4482"/>
                  <a:pt x="1469630" y="574"/>
                  <a:pt x="1440667" y="13447"/>
                </a:cubicBezTo>
                <a:cubicBezTo>
                  <a:pt x="1425899" y="20011"/>
                  <a:pt x="1421000" y="39333"/>
                  <a:pt x="1413773" y="53788"/>
                </a:cubicBezTo>
                <a:cubicBezTo>
                  <a:pt x="1402476" y="76382"/>
                  <a:pt x="1393341" y="126377"/>
                  <a:pt x="1386879" y="147918"/>
                </a:cubicBezTo>
                <a:cubicBezTo>
                  <a:pt x="1378733" y="175071"/>
                  <a:pt x="1375710" y="205012"/>
                  <a:pt x="1359985" y="228600"/>
                </a:cubicBezTo>
                <a:lnTo>
                  <a:pt x="1279302" y="349624"/>
                </a:lnTo>
                <a:lnTo>
                  <a:pt x="1198620" y="470647"/>
                </a:lnTo>
                <a:cubicBezTo>
                  <a:pt x="1189655" y="484094"/>
                  <a:pt x="1183154" y="499560"/>
                  <a:pt x="1171726" y="510988"/>
                </a:cubicBezTo>
                <a:lnTo>
                  <a:pt x="1117937" y="564777"/>
                </a:lnTo>
                <a:cubicBezTo>
                  <a:pt x="1103594" y="665181"/>
                  <a:pt x="1126902" y="681318"/>
                  <a:pt x="1131385" y="645459"/>
                </a:cubicBezTo>
                <a:close/>
              </a:path>
            </a:pathLst>
          </a:custGeom>
          <a:solidFill>
            <a:schemeClr val="tx2">
              <a:alpha val="14314"/>
            </a:schemeClr>
          </a:solidFill>
          <a:ln>
            <a:solidFill>
              <a:schemeClr val="tx2">
                <a:alpha val="13895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Freeform 30">
            <a:extLst>
              <a:ext uri="{FF2B5EF4-FFF2-40B4-BE49-F238E27FC236}">
                <a16:creationId xmlns:a16="http://schemas.microsoft.com/office/drawing/2014/main" id="{E6EFE1D3-3EB8-62EA-B916-6BBC133A3493}"/>
              </a:ext>
            </a:extLst>
          </p:cNvPr>
          <p:cNvSpPr/>
          <p:nvPr/>
        </p:nvSpPr>
        <p:spPr>
          <a:xfrm>
            <a:off x="9271458" y="2840591"/>
            <a:ext cx="1065577" cy="753701"/>
          </a:xfrm>
          <a:custGeom>
            <a:avLst/>
            <a:gdLst>
              <a:gd name="connsiteX0" fmla="*/ 685800 w 1102659"/>
              <a:gd name="connsiteY0" fmla="*/ 94129 h 779929"/>
              <a:gd name="connsiteX1" fmla="*/ 591671 w 1102659"/>
              <a:gd name="connsiteY1" fmla="*/ 107576 h 779929"/>
              <a:gd name="connsiteX2" fmla="*/ 295836 w 1102659"/>
              <a:gd name="connsiteY2" fmla="*/ 121023 h 779929"/>
              <a:gd name="connsiteX3" fmla="*/ 255495 w 1102659"/>
              <a:gd name="connsiteY3" fmla="*/ 134471 h 779929"/>
              <a:gd name="connsiteX4" fmla="*/ 215153 w 1102659"/>
              <a:gd name="connsiteY4" fmla="*/ 161365 h 779929"/>
              <a:gd name="connsiteX5" fmla="*/ 174812 w 1102659"/>
              <a:gd name="connsiteY5" fmla="*/ 309282 h 779929"/>
              <a:gd name="connsiteX6" fmla="*/ 147918 w 1102659"/>
              <a:gd name="connsiteY6" fmla="*/ 349623 h 779929"/>
              <a:gd name="connsiteX7" fmla="*/ 40342 w 1102659"/>
              <a:gd name="connsiteY7" fmla="*/ 443753 h 779929"/>
              <a:gd name="connsiteX8" fmla="*/ 0 w 1102659"/>
              <a:gd name="connsiteY8" fmla="*/ 484094 h 779929"/>
              <a:gd name="connsiteX9" fmla="*/ 13448 w 1102659"/>
              <a:gd name="connsiteY9" fmla="*/ 537882 h 779929"/>
              <a:gd name="connsiteX10" fmla="*/ 94130 w 1102659"/>
              <a:gd name="connsiteY10" fmla="*/ 564776 h 779929"/>
              <a:gd name="connsiteX11" fmla="*/ 389965 w 1102659"/>
              <a:gd name="connsiteY11" fmla="*/ 591671 h 779929"/>
              <a:gd name="connsiteX12" fmla="*/ 470648 w 1102659"/>
              <a:gd name="connsiteY12" fmla="*/ 658906 h 779929"/>
              <a:gd name="connsiteX13" fmla="*/ 591671 w 1102659"/>
              <a:gd name="connsiteY13" fmla="*/ 753035 h 779929"/>
              <a:gd name="connsiteX14" fmla="*/ 672353 w 1102659"/>
              <a:gd name="connsiteY14" fmla="*/ 779929 h 779929"/>
              <a:gd name="connsiteX15" fmla="*/ 820271 w 1102659"/>
              <a:gd name="connsiteY15" fmla="*/ 766482 h 779929"/>
              <a:gd name="connsiteX16" fmla="*/ 860612 w 1102659"/>
              <a:gd name="connsiteY16" fmla="*/ 753035 h 779929"/>
              <a:gd name="connsiteX17" fmla="*/ 927848 w 1102659"/>
              <a:gd name="connsiteY17" fmla="*/ 685800 h 779929"/>
              <a:gd name="connsiteX18" fmla="*/ 954742 w 1102659"/>
              <a:gd name="connsiteY18" fmla="*/ 645459 h 779929"/>
              <a:gd name="connsiteX19" fmla="*/ 981636 w 1102659"/>
              <a:gd name="connsiteY19" fmla="*/ 564776 h 779929"/>
              <a:gd name="connsiteX20" fmla="*/ 981636 w 1102659"/>
              <a:gd name="connsiteY20" fmla="*/ 403412 h 779929"/>
              <a:gd name="connsiteX21" fmla="*/ 1021977 w 1102659"/>
              <a:gd name="connsiteY21" fmla="*/ 363071 h 779929"/>
              <a:gd name="connsiteX22" fmla="*/ 1075765 w 1102659"/>
              <a:gd name="connsiteY22" fmla="*/ 282388 h 779929"/>
              <a:gd name="connsiteX23" fmla="*/ 1089212 w 1102659"/>
              <a:gd name="connsiteY23" fmla="*/ 228600 h 779929"/>
              <a:gd name="connsiteX24" fmla="*/ 1102659 w 1102659"/>
              <a:gd name="connsiteY24" fmla="*/ 188259 h 779929"/>
              <a:gd name="connsiteX25" fmla="*/ 1062318 w 1102659"/>
              <a:gd name="connsiteY25" fmla="*/ 67235 h 779929"/>
              <a:gd name="connsiteX26" fmla="*/ 1021977 w 1102659"/>
              <a:gd name="connsiteY26" fmla="*/ 26894 h 779929"/>
              <a:gd name="connsiteX27" fmla="*/ 941295 w 1102659"/>
              <a:gd name="connsiteY27" fmla="*/ 0 h 779929"/>
              <a:gd name="connsiteX28" fmla="*/ 806824 w 1102659"/>
              <a:gd name="connsiteY28" fmla="*/ 26894 h 779929"/>
              <a:gd name="connsiteX29" fmla="*/ 726142 w 1102659"/>
              <a:gd name="connsiteY29" fmla="*/ 94129 h 779929"/>
              <a:gd name="connsiteX30" fmla="*/ 685800 w 1102659"/>
              <a:gd name="connsiteY30" fmla="*/ 94129 h 77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02659" h="779929">
                <a:moveTo>
                  <a:pt x="685800" y="94129"/>
                </a:moveTo>
                <a:cubicBezTo>
                  <a:pt x="663388" y="96370"/>
                  <a:pt x="623291" y="105395"/>
                  <a:pt x="591671" y="107576"/>
                </a:cubicBezTo>
                <a:cubicBezTo>
                  <a:pt x="493191" y="114368"/>
                  <a:pt x="394235" y="113151"/>
                  <a:pt x="295836" y="121023"/>
                </a:cubicBezTo>
                <a:cubicBezTo>
                  <a:pt x="281707" y="122153"/>
                  <a:pt x="268173" y="128132"/>
                  <a:pt x="255495" y="134471"/>
                </a:cubicBezTo>
                <a:cubicBezTo>
                  <a:pt x="241040" y="141699"/>
                  <a:pt x="228600" y="152400"/>
                  <a:pt x="215153" y="161365"/>
                </a:cubicBezTo>
                <a:cubicBezTo>
                  <a:pt x="154393" y="252505"/>
                  <a:pt x="221167" y="139315"/>
                  <a:pt x="174812" y="309282"/>
                </a:cubicBezTo>
                <a:cubicBezTo>
                  <a:pt x="170560" y="324874"/>
                  <a:pt x="158560" y="337460"/>
                  <a:pt x="147918" y="349623"/>
                </a:cubicBezTo>
                <a:cubicBezTo>
                  <a:pt x="35117" y="478540"/>
                  <a:pt x="124462" y="373654"/>
                  <a:pt x="40342" y="443753"/>
                </a:cubicBezTo>
                <a:cubicBezTo>
                  <a:pt x="25733" y="455927"/>
                  <a:pt x="13447" y="470647"/>
                  <a:pt x="0" y="484094"/>
                </a:cubicBezTo>
                <a:cubicBezTo>
                  <a:pt x="4483" y="502023"/>
                  <a:pt x="-584" y="525855"/>
                  <a:pt x="13448" y="537882"/>
                </a:cubicBezTo>
                <a:cubicBezTo>
                  <a:pt x="34972" y="556331"/>
                  <a:pt x="67236" y="555811"/>
                  <a:pt x="94130" y="564776"/>
                </a:cubicBezTo>
                <a:cubicBezTo>
                  <a:pt x="215377" y="605192"/>
                  <a:pt x="120316" y="577478"/>
                  <a:pt x="389965" y="591671"/>
                </a:cubicBezTo>
                <a:cubicBezTo>
                  <a:pt x="507821" y="709527"/>
                  <a:pt x="358319" y="565300"/>
                  <a:pt x="470648" y="658906"/>
                </a:cubicBezTo>
                <a:cubicBezTo>
                  <a:pt x="517059" y="697581"/>
                  <a:pt x="523697" y="730377"/>
                  <a:pt x="591671" y="753035"/>
                </a:cubicBezTo>
                <a:lnTo>
                  <a:pt x="672353" y="779929"/>
                </a:lnTo>
                <a:cubicBezTo>
                  <a:pt x="721659" y="775447"/>
                  <a:pt x="771259" y="773484"/>
                  <a:pt x="820271" y="766482"/>
                </a:cubicBezTo>
                <a:cubicBezTo>
                  <a:pt x="834303" y="764477"/>
                  <a:pt x="849272" y="761540"/>
                  <a:pt x="860612" y="753035"/>
                </a:cubicBezTo>
                <a:cubicBezTo>
                  <a:pt x="885968" y="734018"/>
                  <a:pt x="910267" y="712172"/>
                  <a:pt x="927848" y="685800"/>
                </a:cubicBezTo>
                <a:cubicBezTo>
                  <a:pt x="936813" y="672353"/>
                  <a:pt x="948178" y="660227"/>
                  <a:pt x="954742" y="645459"/>
                </a:cubicBezTo>
                <a:cubicBezTo>
                  <a:pt x="966256" y="619553"/>
                  <a:pt x="981636" y="564776"/>
                  <a:pt x="981636" y="564776"/>
                </a:cubicBezTo>
                <a:cubicBezTo>
                  <a:pt x="977375" y="526430"/>
                  <a:pt x="951599" y="448468"/>
                  <a:pt x="981636" y="403412"/>
                </a:cubicBezTo>
                <a:cubicBezTo>
                  <a:pt x="992185" y="387589"/>
                  <a:pt x="1010302" y="378082"/>
                  <a:pt x="1021977" y="363071"/>
                </a:cubicBezTo>
                <a:cubicBezTo>
                  <a:pt x="1041821" y="337557"/>
                  <a:pt x="1075765" y="282388"/>
                  <a:pt x="1075765" y="282388"/>
                </a:cubicBezTo>
                <a:cubicBezTo>
                  <a:pt x="1080247" y="264459"/>
                  <a:pt x="1084135" y="246370"/>
                  <a:pt x="1089212" y="228600"/>
                </a:cubicBezTo>
                <a:cubicBezTo>
                  <a:pt x="1093106" y="214971"/>
                  <a:pt x="1102659" y="202433"/>
                  <a:pt x="1102659" y="188259"/>
                </a:cubicBezTo>
                <a:cubicBezTo>
                  <a:pt x="1102659" y="132226"/>
                  <a:pt x="1094791" y="106202"/>
                  <a:pt x="1062318" y="67235"/>
                </a:cubicBezTo>
                <a:cubicBezTo>
                  <a:pt x="1050144" y="52626"/>
                  <a:pt x="1038601" y="36129"/>
                  <a:pt x="1021977" y="26894"/>
                </a:cubicBezTo>
                <a:cubicBezTo>
                  <a:pt x="997196" y="13127"/>
                  <a:pt x="941295" y="0"/>
                  <a:pt x="941295" y="0"/>
                </a:cubicBezTo>
                <a:cubicBezTo>
                  <a:pt x="933324" y="1139"/>
                  <a:pt x="832428" y="9825"/>
                  <a:pt x="806824" y="26894"/>
                </a:cubicBezTo>
                <a:cubicBezTo>
                  <a:pt x="756432" y="60488"/>
                  <a:pt x="781136" y="72132"/>
                  <a:pt x="726142" y="94129"/>
                </a:cubicBezTo>
                <a:cubicBezTo>
                  <a:pt x="717819" y="97458"/>
                  <a:pt x="708212" y="91888"/>
                  <a:pt x="685800" y="94129"/>
                </a:cubicBezTo>
                <a:close/>
              </a:path>
            </a:pathLst>
          </a:custGeom>
          <a:solidFill>
            <a:srgbClr val="C00000">
              <a:alpha val="14206"/>
            </a:srgbClr>
          </a:solidFill>
          <a:ln>
            <a:solidFill>
              <a:srgbClr val="C0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C0CCAA30-C5FF-7127-DD55-1D798A5DEC90}"/>
              </a:ext>
            </a:extLst>
          </p:cNvPr>
          <p:cNvSpPr/>
          <p:nvPr/>
        </p:nvSpPr>
        <p:spPr>
          <a:xfrm>
            <a:off x="8881613" y="3581297"/>
            <a:ext cx="1429432" cy="1117556"/>
          </a:xfrm>
          <a:custGeom>
            <a:avLst/>
            <a:gdLst>
              <a:gd name="connsiteX0" fmla="*/ 228600 w 1479176"/>
              <a:gd name="connsiteY0" fmla="*/ 174812 h 1156447"/>
              <a:gd name="connsiteX1" fmla="*/ 80682 w 1479176"/>
              <a:gd name="connsiteY1" fmla="*/ 268941 h 1156447"/>
              <a:gd name="connsiteX2" fmla="*/ 53788 w 1479176"/>
              <a:gd name="connsiteY2" fmla="*/ 309283 h 1156447"/>
              <a:gd name="connsiteX3" fmla="*/ 13447 w 1479176"/>
              <a:gd name="connsiteY3" fmla="*/ 349624 h 1156447"/>
              <a:gd name="connsiteX4" fmla="*/ 0 w 1479176"/>
              <a:gd name="connsiteY4" fmla="*/ 389965 h 1156447"/>
              <a:gd name="connsiteX5" fmla="*/ 26894 w 1479176"/>
              <a:gd name="connsiteY5" fmla="*/ 524436 h 1156447"/>
              <a:gd name="connsiteX6" fmla="*/ 53788 w 1479176"/>
              <a:gd name="connsiteY6" fmla="*/ 564777 h 1156447"/>
              <a:gd name="connsiteX7" fmla="*/ 188259 w 1479176"/>
              <a:gd name="connsiteY7" fmla="*/ 685800 h 1156447"/>
              <a:gd name="connsiteX8" fmla="*/ 215153 w 1479176"/>
              <a:gd name="connsiteY8" fmla="*/ 726141 h 1156447"/>
              <a:gd name="connsiteX9" fmla="*/ 295835 w 1479176"/>
              <a:gd name="connsiteY9" fmla="*/ 779930 h 1156447"/>
              <a:gd name="connsiteX10" fmla="*/ 322729 w 1479176"/>
              <a:gd name="connsiteY10" fmla="*/ 820271 h 1156447"/>
              <a:gd name="connsiteX11" fmla="*/ 349623 w 1479176"/>
              <a:gd name="connsiteY11" fmla="*/ 914400 h 1156447"/>
              <a:gd name="connsiteX12" fmla="*/ 363070 w 1479176"/>
              <a:gd name="connsiteY12" fmla="*/ 981636 h 1156447"/>
              <a:gd name="connsiteX13" fmla="*/ 443753 w 1479176"/>
              <a:gd name="connsiteY13" fmla="*/ 1035424 h 1156447"/>
              <a:gd name="connsiteX14" fmla="*/ 645459 w 1479176"/>
              <a:gd name="connsiteY14" fmla="*/ 1048871 h 1156447"/>
              <a:gd name="connsiteX15" fmla="*/ 726141 w 1479176"/>
              <a:gd name="connsiteY15" fmla="*/ 1021977 h 1156447"/>
              <a:gd name="connsiteX16" fmla="*/ 927847 w 1479176"/>
              <a:gd name="connsiteY16" fmla="*/ 1035424 h 1156447"/>
              <a:gd name="connsiteX17" fmla="*/ 1035423 w 1479176"/>
              <a:gd name="connsiteY17" fmla="*/ 1075765 h 1156447"/>
              <a:gd name="connsiteX18" fmla="*/ 1102659 w 1479176"/>
              <a:gd name="connsiteY18" fmla="*/ 1089212 h 1156447"/>
              <a:gd name="connsiteX19" fmla="*/ 1264023 w 1479176"/>
              <a:gd name="connsiteY19" fmla="*/ 1143000 h 1156447"/>
              <a:gd name="connsiteX20" fmla="*/ 1317811 w 1479176"/>
              <a:gd name="connsiteY20" fmla="*/ 1156447 h 1156447"/>
              <a:gd name="connsiteX21" fmla="*/ 1452282 w 1479176"/>
              <a:gd name="connsiteY21" fmla="*/ 1102659 h 1156447"/>
              <a:gd name="connsiteX22" fmla="*/ 1479176 w 1479176"/>
              <a:gd name="connsiteY22" fmla="*/ 1021977 h 1156447"/>
              <a:gd name="connsiteX23" fmla="*/ 1465729 w 1479176"/>
              <a:gd name="connsiteY23" fmla="*/ 914400 h 1156447"/>
              <a:gd name="connsiteX24" fmla="*/ 1385047 w 1479176"/>
              <a:gd name="connsiteY24" fmla="*/ 860612 h 1156447"/>
              <a:gd name="connsiteX25" fmla="*/ 1102659 w 1479176"/>
              <a:gd name="connsiteY25" fmla="*/ 820271 h 1156447"/>
              <a:gd name="connsiteX26" fmla="*/ 1062317 w 1479176"/>
              <a:gd name="connsiteY26" fmla="*/ 806824 h 1156447"/>
              <a:gd name="connsiteX27" fmla="*/ 1021976 w 1479176"/>
              <a:gd name="connsiteY27" fmla="*/ 349624 h 1156447"/>
              <a:gd name="connsiteX28" fmla="*/ 941294 w 1479176"/>
              <a:gd name="connsiteY28" fmla="*/ 295836 h 1156447"/>
              <a:gd name="connsiteX29" fmla="*/ 726141 w 1479176"/>
              <a:gd name="connsiteY29" fmla="*/ 282389 h 1156447"/>
              <a:gd name="connsiteX30" fmla="*/ 591670 w 1479176"/>
              <a:gd name="connsiteY30" fmla="*/ 255494 h 1156447"/>
              <a:gd name="connsiteX31" fmla="*/ 551329 w 1479176"/>
              <a:gd name="connsiteY31" fmla="*/ 228600 h 1156447"/>
              <a:gd name="connsiteX32" fmla="*/ 537882 w 1479176"/>
              <a:gd name="connsiteY32" fmla="*/ 161365 h 1156447"/>
              <a:gd name="connsiteX33" fmla="*/ 578223 w 1479176"/>
              <a:gd name="connsiteY33" fmla="*/ 67236 h 1156447"/>
              <a:gd name="connsiteX34" fmla="*/ 564776 w 1479176"/>
              <a:gd name="connsiteY34" fmla="*/ 26894 h 1156447"/>
              <a:gd name="connsiteX35" fmla="*/ 336176 w 1479176"/>
              <a:gd name="connsiteY35" fmla="*/ 13447 h 1156447"/>
              <a:gd name="connsiteX36" fmla="*/ 295835 w 1479176"/>
              <a:gd name="connsiteY36" fmla="*/ 0 h 1156447"/>
              <a:gd name="connsiteX37" fmla="*/ 228600 w 1479176"/>
              <a:gd name="connsiteY37" fmla="*/ 174812 h 115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79176" h="1156447">
                <a:moveTo>
                  <a:pt x="228600" y="174812"/>
                </a:moveTo>
                <a:cubicBezTo>
                  <a:pt x="192741" y="219635"/>
                  <a:pt x="115139" y="234483"/>
                  <a:pt x="80682" y="268941"/>
                </a:cubicBezTo>
                <a:cubicBezTo>
                  <a:pt x="69254" y="280369"/>
                  <a:pt x="64134" y="296867"/>
                  <a:pt x="53788" y="309283"/>
                </a:cubicBezTo>
                <a:cubicBezTo>
                  <a:pt x="41614" y="323892"/>
                  <a:pt x="26894" y="336177"/>
                  <a:pt x="13447" y="349624"/>
                </a:cubicBezTo>
                <a:cubicBezTo>
                  <a:pt x="8965" y="363071"/>
                  <a:pt x="0" y="375791"/>
                  <a:pt x="0" y="389965"/>
                </a:cubicBezTo>
                <a:cubicBezTo>
                  <a:pt x="0" y="414742"/>
                  <a:pt x="10335" y="491317"/>
                  <a:pt x="26894" y="524436"/>
                </a:cubicBezTo>
                <a:cubicBezTo>
                  <a:pt x="34121" y="538891"/>
                  <a:pt x="43051" y="552698"/>
                  <a:pt x="53788" y="564777"/>
                </a:cubicBezTo>
                <a:cubicBezTo>
                  <a:pt x="118142" y="637176"/>
                  <a:pt x="123002" y="636858"/>
                  <a:pt x="188259" y="685800"/>
                </a:cubicBezTo>
                <a:cubicBezTo>
                  <a:pt x="197224" y="699247"/>
                  <a:pt x="202990" y="715499"/>
                  <a:pt x="215153" y="726141"/>
                </a:cubicBezTo>
                <a:cubicBezTo>
                  <a:pt x="239478" y="747426"/>
                  <a:pt x="295835" y="779930"/>
                  <a:pt x="295835" y="779930"/>
                </a:cubicBezTo>
                <a:cubicBezTo>
                  <a:pt x="304800" y="793377"/>
                  <a:pt x="315501" y="805816"/>
                  <a:pt x="322729" y="820271"/>
                </a:cubicBezTo>
                <a:cubicBezTo>
                  <a:pt x="331714" y="838240"/>
                  <a:pt x="346176" y="898890"/>
                  <a:pt x="349623" y="914400"/>
                </a:cubicBezTo>
                <a:cubicBezTo>
                  <a:pt x="354581" y="936712"/>
                  <a:pt x="352849" y="961193"/>
                  <a:pt x="363070" y="981636"/>
                </a:cubicBezTo>
                <a:cubicBezTo>
                  <a:pt x="383216" y="1021927"/>
                  <a:pt x="407894" y="1023471"/>
                  <a:pt x="443753" y="1035424"/>
                </a:cubicBezTo>
                <a:cubicBezTo>
                  <a:pt x="523690" y="1088715"/>
                  <a:pt x="485736" y="1075491"/>
                  <a:pt x="645459" y="1048871"/>
                </a:cubicBezTo>
                <a:cubicBezTo>
                  <a:pt x="673422" y="1044211"/>
                  <a:pt x="726141" y="1021977"/>
                  <a:pt x="726141" y="1021977"/>
                </a:cubicBezTo>
                <a:cubicBezTo>
                  <a:pt x="793376" y="1026459"/>
                  <a:pt x="860833" y="1028370"/>
                  <a:pt x="927847" y="1035424"/>
                </a:cubicBezTo>
                <a:cubicBezTo>
                  <a:pt x="1001982" y="1043228"/>
                  <a:pt x="964128" y="1052000"/>
                  <a:pt x="1035423" y="1075765"/>
                </a:cubicBezTo>
                <a:cubicBezTo>
                  <a:pt x="1057106" y="1082993"/>
                  <a:pt x="1080247" y="1084730"/>
                  <a:pt x="1102659" y="1089212"/>
                </a:cubicBezTo>
                <a:cubicBezTo>
                  <a:pt x="1189507" y="1132636"/>
                  <a:pt x="1137000" y="1111244"/>
                  <a:pt x="1264023" y="1143000"/>
                </a:cubicBezTo>
                <a:lnTo>
                  <a:pt x="1317811" y="1156447"/>
                </a:lnTo>
                <a:cubicBezTo>
                  <a:pt x="1380275" y="1147524"/>
                  <a:pt x="1419824" y="1161084"/>
                  <a:pt x="1452282" y="1102659"/>
                </a:cubicBezTo>
                <a:cubicBezTo>
                  <a:pt x="1466049" y="1077878"/>
                  <a:pt x="1479176" y="1021977"/>
                  <a:pt x="1479176" y="1021977"/>
                </a:cubicBezTo>
                <a:cubicBezTo>
                  <a:pt x="1474694" y="986118"/>
                  <a:pt x="1478079" y="948362"/>
                  <a:pt x="1465729" y="914400"/>
                </a:cubicBezTo>
                <a:cubicBezTo>
                  <a:pt x="1454669" y="883984"/>
                  <a:pt x="1414134" y="865205"/>
                  <a:pt x="1385047" y="860612"/>
                </a:cubicBezTo>
                <a:cubicBezTo>
                  <a:pt x="1299352" y="847081"/>
                  <a:pt x="1192657" y="842770"/>
                  <a:pt x="1102659" y="820271"/>
                </a:cubicBezTo>
                <a:cubicBezTo>
                  <a:pt x="1088908" y="816833"/>
                  <a:pt x="1075764" y="811306"/>
                  <a:pt x="1062317" y="806824"/>
                </a:cubicBezTo>
                <a:cubicBezTo>
                  <a:pt x="981795" y="565256"/>
                  <a:pt x="1098075" y="939396"/>
                  <a:pt x="1021976" y="349624"/>
                </a:cubicBezTo>
                <a:cubicBezTo>
                  <a:pt x="1018418" y="322051"/>
                  <a:pt x="964789" y="298309"/>
                  <a:pt x="941294" y="295836"/>
                </a:cubicBezTo>
                <a:cubicBezTo>
                  <a:pt x="869831" y="288314"/>
                  <a:pt x="797859" y="286871"/>
                  <a:pt x="726141" y="282389"/>
                </a:cubicBezTo>
                <a:cubicBezTo>
                  <a:pt x="691454" y="277433"/>
                  <a:pt x="629221" y="274270"/>
                  <a:pt x="591670" y="255494"/>
                </a:cubicBezTo>
                <a:cubicBezTo>
                  <a:pt x="577215" y="248266"/>
                  <a:pt x="564776" y="237565"/>
                  <a:pt x="551329" y="228600"/>
                </a:cubicBezTo>
                <a:cubicBezTo>
                  <a:pt x="546847" y="206188"/>
                  <a:pt x="537882" y="184221"/>
                  <a:pt x="537882" y="161365"/>
                </a:cubicBezTo>
                <a:cubicBezTo>
                  <a:pt x="537882" y="117948"/>
                  <a:pt x="556264" y="100174"/>
                  <a:pt x="578223" y="67236"/>
                </a:cubicBezTo>
                <a:cubicBezTo>
                  <a:pt x="573741" y="53789"/>
                  <a:pt x="578613" y="29969"/>
                  <a:pt x="564776" y="26894"/>
                </a:cubicBezTo>
                <a:cubicBezTo>
                  <a:pt x="490262" y="10335"/>
                  <a:pt x="412129" y="21042"/>
                  <a:pt x="336176" y="13447"/>
                </a:cubicBezTo>
                <a:cubicBezTo>
                  <a:pt x="322072" y="12037"/>
                  <a:pt x="309282" y="4482"/>
                  <a:pt x="295835" y="0"/>
                </a:cubicBezTo>
                <a:cubicBezTo>
                  <a:pt x="198562" y="24318"/>
                  <a:pt x="264459" y="129989"/>
                  <a:pt x="228600" y="174812"/>
                </a:cubicBezTo>
                <a:close/>
              </a:path>
            </a:pathLst>
          </a:custGeom>
          <a:solidFill>
            <a:srgbClr val="C00000">
              <a:alpha val="14206"/>
            </a:srgbClr>
          </a:solidFill>
          <a:ln>
            <a:solidFill>
              <a:srgbClr val="C0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Freeform 32">
            <a:extLst>
              <a:ext uri="{FF2B5EF4-FFF2-40B4-BE49-F238E27FC236}">
                <a16:creationId xmlns:a16="http://schemas.microsoft.com/office/drawing/2014/main" id="{C4659E60-6330-DF94-A663-D0AAD3BB597C}"/>
              </a:ext>
            </a:extLst>
          </p:cNvPr>
          <p:cNvSpPr/>
          <p:nvPr/>
        </p:nvSpPr>
        <p:spPr>
          <a:xfrm>
            <a:off x="10553153" y="3594290"/>
            <a:ext cx="563573" cy="805681"/>
          </a:xfrm>
          <a:custGeom>
            <a:avLst/>
            <a:gdLst>
              <a:gd name="connsiteX0" fmla="*/ 99091 w 583185"/>
              <a:gd name="connsiteY0" fmla="*/ 174812 h 833718"/>
              <a:gd name="connsiteX1" fmla="*/ 58750 w 583185"/>
              <a:gd name="connsiteY1" fmla="*/ 416859 h 833718"/>
              <a:gd name="connsiteX2" fmla="*/ 31855 w 583185"/>
              <a:gd name="connsiteY2" fmla="*/ 457200 h 833718"/>
              <a:gd name="connsiteX3" fmla="*/ 31855 w 583185"/>
              <a:gd name="connsiteY3" fmla="*/ 820271 h 833718"/>
              <a:gd name="connsiteX4" fmla="*/ 72197 w 583185"/>
              <a:gd name="connsiteY4" fmla="*/ 833718 h 833718"/>
              <a:gd name="connsiteX5" fmla="*/ 220114 w 583185"/>
              <a:gd name="connsiteY5" fmla="*/ 793377 h 833718"/>
              <a:gd name="connsiteX6" fmla="*/ 247008 w 583185"/>
              <a:gd name="connsiteY6" fmla="*/ 712694 h 833718"/>
              <a:gd name="connsiteX7" fmla="*/ 273902 w 583185"/>
              <a:gd name="connsiteY7" fmla="*/ 632012 h 833718"/>
              <a:gd name="connsiteX8" fmla="*/ 314244 w 583185"/>
              <a:gd name="connsiteY8" fmla="*/ 551330 h 833718"/>
              <a:gd name="connsiteX9" fmla="*/ 394926 w 583185"/>
              <a:gd name="connsiteY9" fmla="*/ 497542 h 833718"/>
              <a:gd name="connsiteX10" fmla="*/ 435267 w 583185"/>
              <a:gd name="connsiteY10" fmla="*/ 470647 h 833718"/>
              <a:gd name="connsiteX11" fmla="*/ 475608 w 583185"/>
              <a:gd name="connsiteY11" fmla="*/ 443753 h 833718"/>
              <a:gd name="connsiteX12" fmla="*/ 502502 w 583185"/>
              <a:gd name="connsiteY12" fmla="*/ 403412 h 833718"/>
              <a:gd name="connsiteX13" fmla="*/ 556291 w 583185"/>
              <a:gd name="connsiteY13" fmla="*/ 336177 h 833718"/>
              <a:gd name="connsiteX14" fmla="*/ 583185 w 583185"/>
              <a:gd name="connsiteY14" fmla="*/ 255494 h 833718"/>
              <a:gd name="connsiteX15" fmla="*/ 569738 w 583185"/>
              <a:gd name="connsiteY15" fmla="*/ 188259 h 833718"/>
              <a:gd name="connsiteX16" fmla="*/ 529397 w 583185"/>
              <a:gd name="connsiteY16" fmla="*/ 161365 h 833718"/>
              <a:gd name="connsiteX17" fmla="*/ 462161 w 583185"/>
              <a:gd name="connsiteY17" fmla="*/ 121024 h 833718"/>
              <a:gd name="connsiteX18" fmla="*/ 233561 w 583185"/>
              <a:gd name="connsiteY18" fmla="*/ 134471 h 833718"/>
              <a:gd name="connsiteX19" fmla="*/ 179773 w 583185"/>
              <a:gd name="connsiteY19" fmla="*/ 121024 h 833718"/>
              <a:gd name="connsiteX20" fmla="*/ 166326 w 583185"/>
              <a:gd name="connsiteY20" fmla="*/ 67236 h 833718"/>
              <a:gd name="connsiteX21" fmla="*/ 152879 w 583185"/>
              <a:gd name="connsiteY21" fmla="*/ 26894 h 833718"/>
              <a:gd name="connsiteX22" fmla="*/ 112538 w 583185"/>
              <a:gd name="connsiteY22" fmla="*/ 0 h 833718"/>
              <a:gd name="connsiteX23" fmla="*/ 18408 w 583185"/>
              <a:gd name="connsiteY23" fmla="*/ 13447 h 833718"/>
              <a:gd name="connsiteX24" fmla="*/ 18408 w 583185"/>
              <a:gd name="connsiteY24" fmla="*/ 94130 h 833718"/>
              <a:gd name="connsiteX25" fmla="*/ 58750 w 583185"/>
              <a:gd name="connsiteY25" fmla="*/ 107577 h 833718"/>
              <a:gd name="connsiteX26" fmla="*/ 99091 w 583185"/>
              <a:gd name="connsiteY26" fmla="*/ 174812 h 83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3185" h="833718">
                <a:moveTo>
                  <a:pt x="99091" y="174812"/>
                </a:moveTo>
                <a:cubicBezTo>
                  <a:pt x="95248" y="220934"/>
                  <a:pt x="96432" y="360338"/>
                  <a:pt x="58750" y="416859"/>
                </a:cubicBezTo>
                <a:lnTo>
                  <a:pt x="31855" y="457200"/>
                </a:lnTo>
                <a:cubicBezTo>
                  <a:pt x="-12093" y="589048"/>
                  <a:pt x="-9118" y="564191"/>
                  <a:pt x="31855" y="820271"/>
                </a:cubicBezTo>
                <a:cubicBezTo>
                  <a:pt x="34095" y="834268"/>
                  <a:pt x="58750" y="829236"/>
                  <a:pt x="72197" y="833718"/>
                </a:cubicBezTo>
                <a:cubicBezTo>
                  <a:pt x="96186" y="830719"/>
                  <a:pt x="194258" y="834747"/>
                  <a:pt x="220114" y="793377"/>
                </a:cubicBezTo>
                <a:cubicBezTo>
                  <a:pt x="235139" y="769337"/>
                  <a:pt x="238043" y="739588"/>
                  <a:pt x="247008" y="712694"/>
                </a:cubicBezTo>
                <a:lnTo>
                  <a:pt x="273902" y="632012"/>
                </a:lnTo>
                <a:cubicBezTo>
                  <a:pt x="283494" y="603238"/>
                  <a:pt x="289712" y="572796"/>
                  <a:pt x="314244" y="551330"/>
                </a:cubicBezTo>
                <a:cubicBezTo>
                  <a:pt x="338569" y="530045"/>
                  <a:pt x="368032" y="515471"/>
                  <a:pt x="394926" y="497542"/>
                </a:cubicBezTo>
                <a:lnTo>
                  <a:pt x="435267" y="470647"/>
                </a:lnTo>
                <a:lnTo>
                  <a:pt x="475608" y="443753"/>
                </a:lnTo>
                <a:cubicBezTo>
                  <a:pt x="484573" y="430306"/>
                  <a:pt x="492406" y="416032"/>
                  <a:pt x="502502" y="403412"/>
                </a:cubicBezTo>
                <a:cubicBezTo>
                  <a:pt x="530445" y="368484"/>
                  <a:pt x="535596" y="382741"/>
                  <a:pt x="556291" y="336177"/>
                </a:cubicBezTo>
                <a:cubicBezTo>
                  <a:pt x="567805" y="310271"/>
                  <a:pt x="583185" y="255494"/>
                  <a:pt x="583185" y="255494"/>
                </a:cubicBezTo>
                <a:cubicBezTo>
                  <a:pt x="578703" y="233082"/>
                  <a:pt x="581078" y="208103"/>
                  <a:pt x="569738" y="188259"/>
                </a:cubicBezTo>
                <a:cubicBezTo>
                  <a:pt x="561720" y="174227"/>
                  <a:pt x="542017" y="171461"/>
                  <a:pt x="529397" y="161365"/>
                </a:cubicBezTo>
                <a:cubicBezTo>
                  <a:pt x="476659" y="119175"/>
                  <a:pt x="532217" y="144376"/>
                  <a:pt x="462161" y="121024"/>
                </a:cubicBezTo>
                <a:cubicBezTo>
                  <a:pt x="385961" y="125506"/>
                  <a:pt x="309893" y="134471"/>
                  <a:pt x="233561" y="134471"/>
                </a:cubicBezTo>
                <a:cubicBezTo>
                  <a:pt x="215080" y="134471"/>
                  <a:pt x="192841" y="134092"/>
                  <a:pt x="179773" y="121024"/>
                </a:cubicBezTo>
                <a:cubicBezTo>
                  <a:pt x="166705" y="107956"/>
                  <a:pt x="171403" y="85006"/>
                  <a:pt x="166326" y="67236"/>
                </a:cubicBezTo>
                <a:cubicBezTo>
                  <a:pt x="162432" y="53607"/>
                  <a:pt x="161734" y="37963"/>
                  <a:pt x="152879" y="26894"/>
                </a:cubicBezTo>
                <a:cubicBezTo>
                  <a:pt x="142783" y="14274"/>
                  <a:pt x="125985" y="8965"/>
                  <a:pt x="112538" y="0"/>
                </a:cubicBezTo>
                <a:cubicBezTo>
                  <a:pt x="81161" y="4482"/>
                  <a:pt x="46757" y="-728"/>
                  <a:pt x="18408" y="13447"/>
                </a:cubicBezTo>
                <a:cubicBezTo>
                  <a:pt x="-5498" y="25400"/>
                  <a:pt x="6455" y="82177"/>
                  <a:pt x="18408" y="94130"/>
                </a:cubicBezTo>
                <a:cubicBezTo>
                  <a:pt x="28431" y="104153"/>
                  <a:pt x="45303" y="103095"/>
                  <a:pt x="58750" y="107577"/>
                </a:cubicBezTo>
                <a:cubicBezTo>
                  <a:pt x="88130" y="151648"/>
                  <a:pt x="85644" y="131757"/>
                  <a:pt x="99091" y="174812"/>
                </a:cubicBezTo>
                <a:close/>
              </a:path>
            </a:pathLst>
          </a:custGeom>
          <a:solidFill>
            <a:srgbClr val="C00000">
              <a:alpha val="14206"/>
            </a:srgbClr>
          </a:solidFill>
          <a:ln>
            <a:solidFill>
              <a:srgbClr val="C0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5-Point Star 33">
            <a:extLst>
              <a:ext uri="{FF2B5EF4-FFF2-40B4-BE49-F238E27FC236}">
                <a16:creationId xmlns:a16="http://schemas.microsoft.com/office/drawing/2014/main" id="{07667A40-9C3E-0BD8-7808-5FD51E96E997}"/>
              </a:ext>
            </a:extLst>
          </p:cNvPr>
          <p:cNvSpPr/>
          <p:nvPr/>
        </p:nvSpPr>
        <p:spPr>
          <a:xfrm>
            <a:off x="2644087" y="3709077"/>
            <a:ext cx="181928" cy="18409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1" name="Curved Connector 39">
            <a:extLst>
              <a:ext uri="{FF2B5EF4-FFF2-40B4-BE49-F238E27FC236}">
                <a16:creationId xmlns:a16="http://schemas.microsoft.com/office/drawing/2014/main" id="{CB3FFA4D-5F4C-ED87-F00A-07ABD63EC905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709788" y="60773"/>
            <a:ext cx="673568" cy="6623042"/>
          </a:xfrm>
          <a:prstGeom prst="curvedConnector2">
            <a:avLst/>
          </a:prstGeom>
          <a:ln w="19050">
            <a:solidFill>
              <a:schemeClr val="accent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43">
            <a:extLst>
              <a:ext uri="{FF2B5EF4-FFF2-40B4-BE49-F238E27FC236}">
                <a16:creationId xmlns:a16="http://schemas.microsoft.com/office/drawing/2014/main" id="{A088466E-F2CA-E913-ACD2-709FA49FD2BB}"/>
              </a:ext>
            </a:extLst>
          </p:cNvPr>
          <p:cNvCxnSpPr>
            <a:cxnSpLocks/>
            <a:stCxn id="20" idx="0"/>
            <a:endCxn id="19" idx="15"/>
          </p:cNvCxnSpPr>
          <p:nvPr/>
        </p:nvCxnSpPr>
        <p:spPr>
          <a:xfrm rot="16200000" flipH="1">
            <a:off x="6885819" y="-441692"/>
            <a:ext cx="67142" cy="8368679"/>
          </a:xfrm>
          <a:prstGeom prst="curvedConnector4">
            <a:avLst>
              <a:gd name="adj1" fmla="val -2308400"/>
              <a:gd name="adj2" fmla="val 105745"/>
            </a:avLst>
          </a:prstGeom>
          <a:ln w="19050">
            <a:solidFill>
              <a:schemeClr val="accent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63">
            <a:extLst>
              <a:ext uri="{FF2B5EF4-FFF2-40B4-BE49-F238E27FC236}">
                <a16:creationId xmlns:a16="http://schemas.microsoft.com/office/drawing/2014/main" id="{8D7BB7CF-AFFD-3E68-7BAF-F07C826B494D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5550646" y="1021357"/>
            <a:ext cx="463483" cy="6207111"/>
          </a:xfrm>
          <a:prstGeom prst="curvedConnector2">
            <a:avLst/>
          </a:prstGeom>
          <a:ln w="19050">
            <a:solidFill>
              <a:schemeClr val="accent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6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51A3-324D-6C08-4C87-05FF7D58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Design process overview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4FB5F8A-C17A-869B-8379-EDFD12D68F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288427"/>
              </p:ext>
            </p:extLst>
          </p:nvPr>
        </p:nvGraphicFramePr>
        <p:xfrm>
          <a:off x="226528" y="996161"/>
          <a:ext cx="11738943" cy="514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3D55B505-FFEE-8C3A-6D9B-B4413BA222C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0AD94173-75BC-5788-6CCC-FFF9463030B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C94BFFC1-31AF-6E47-E902-8C01D44D15B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4474F4E8-6C05-D654-7696-3CDB736B7FA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52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63833-DEFD-BB08-1306-C9AE6B8F0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E604-54DE-3D44-3836-9B267D66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Design process overview continued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4ECC3FB-8DB2-17D4-38B3-A39910190A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197451"/>
              </p:ext>
            </p:extLst>
          </p:nvPr>
        </p:nvGraphicFramePr>
        <p:xfrm>
          <a:off x="838200" y="15279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4D2325CC-02A5-566B-EAF2-BA4D35B2F4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66C1FEF4-FFB7-5479-4018-61233237E46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774442C4-0826-8ECE-0821-FF0C05C703F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46C7AD56-B7EA-2A75-33CE-10D55F1631D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9516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5E327-9877-5161-EB76-ED956411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648A-C9DA-434F-BC8D-20D13C0AD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Effective Hamiltonian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551A5-AFFD-B340-978F-1909C8F0A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7422"/>
            <a:ext cx="10515600" cy="4351338"/>
          </a:xfrm>
        </p:spPr>
        <p:txBody>
          <a:bodyPr/>
          <a:lstStyle/>
          <a:p>
            <a:r>
              <a:rPr lang="en-US" dirty="0"/>
              <a:t>Treat system as a finite collection of modes with various couplings between them</a:t>
            </a:r>
          </a:p>
          <a:p>
            <a:r>
              <a:rPr lang="en-US" dirty="0"/>
              <a:t>Treat all modes as harmonic oscillators, anharmonic oscillators, or </a:t>
            </a:r>
            <a:r>
              <a:rPr lang="en-US" dirty="0" err="1"/>
              <a:t>qudits</a:t>
            </a:r>
            <a:endParaRPr lang="en-US" dirty="0"/>
          </a:p>
          <a:p>
            <a:r>
              <a:rPr lang="en-US" dirty="0"/>
              <a:t>Treat drives as either diagonal or raising/lowering, with strengths calculated beforehand (stay tuned)</a:t>
            </a:r>
          </a:p>
          <a:p>
            <a:r>
              <a:rPr lang="en-US" dirty="0"/>
              <a:t>Good for designing gates, modeling device behavior, fitting to data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839722-E0BC-CDAD-0264-1FBBEF4CDE65}"/>
                  </a:ext>
                </a:extLst>
              </p:cNvPr>
              <p:cNvSpPr txBox="1"/>
              <p:nvPr/>
            </p:nvSpPr>
            <p:spPr>
              <a:xfrm>
                <a:off x="1" y="1071417"/>
                <a:ext cx="12192000" cy="2091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𝑑𝑟𝑖𝑣𝑒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𝑟𝑙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839722-E0BC-CDAD-0264-1FBBEF4CD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071417"/>
                <a:ext cx="12192000" cy="20910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55;p13">
            <a:extLst>
              <a:ext uri="{FF2B5EF4-FFF2-40B4-BE49-F238E27FC236}">
                <a16:creationId xmlns:a16="http://schemas.microsoft.com/office/drawing/2014/main" id="{D1A01549-3B84-EE21-97B2-42E0B7DC6E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C47760F6-8276-6DAD-560A-7F1577F46C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401"/>
            <a:ext cx="12192000" cy="7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469932CC-C3DC-CCFB-F713-7D746F0B8E1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01969"/>
            <a:ext cx="12192000" cy="3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8;p13">
            <a:extLst>
              <a:ext uri="{FF2B5EF4-FFF2-40B4-BE49-F238E27FC236}">
                <a16:creationId xmlns:a16="http://schemas.microsoft.com/office/drawing/2014/main" id="{7BA3767D-8144-5B4F-6AFE-C4F127EF41F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317802"/>
            <a:ext cx="12192000" cy="18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16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12245</TotalTime>
  <Words>1052</Words>
  <Application>Microsoft Office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Office Theme</vt:lpstr>
      <vt:lpstr>Quantum Device Design Workshop 2025 May 19-22 UCLA</vt:lpstr>
      <vt:lpstr>Workshop Goals</vt:lpstr>
      <vt:lpstr>The Design Problem</vt:lpstr>
      <vt:lpstr>The Design Problem</vt:lpstr>
      <vt:lpstr>The Design Problem</vt:lpstr>
      <vt:lpstr>The (Inverse) Design Problem</vt:lpstr>
      <vt:lpstr>Design process overview</vt:lpstr>
      <vt:lpstr>Design process overview continued</vt:lpstr>
      <vt:lpstr>Effective Hamiltonian</vt:lpstr>
      <vt:lpstr>Device Layout</vt:lpstr>
      <vt:lpstr>Circuit Graph</vt:lpstr>
      <vt:lpstr>Circuit Graph</vt:lpstr>
      <vt:lpstr>Circuit Graph</vt:lpstr>
      <vt:lpstr>Circuit Hamiltonian from Graph</vt:lpstr>
      <vt:lpstr>Effective Hamiltonian from circuit Hamiltonian</vt:lpstr>
      <vt:lpstr>Circuit Graph from Layout</vt:lpstr>
      <vt:lpstr>Coupling and Readout</vt:lpstr>
      <vt:lpstr>Crosstalk</vt:lpstr>
      <vt:lpstr>Superconductivity</vt:lpstr>
      <vt:lpstr>Efficient design and simulation</vt:lpstr>
      <vt:lpstr>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 Levenson-Falk</dc:creator>
  <cp:lastModifiedBy>Eli Levenson-Falk</cp:lastModifiedBy>
  <cp:revision>88</cp:revision>
  <dcterms:created xsi:type="dcterms:W3CDTF">2025-05-06T16:39:57Z</dcterms:created>
  <dcterms:modified xsi:type="dcterms:W3CDTF">2025-05-17T02:42:11Z</dcterms:modified>
</cp:coreProperties>
</file>